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charts/style1.xml" ContentType="application/vnd.ms-office.chartstyle+xml"/>
  <Override PartName="/ppt/charts/chart1.xml" ContentType="application/vnd.openxmlformats-officedocument.drawingml.chart+xml"/>
  <Override PartName="/ppt/charts/colors1.xml" ContentType="application/vnd.ms-office.chartcolorstyl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7" r:id="rId1"/>
    <p:sldMasterId id="2147483670" r:id="rId2"/>
    <p:sldMasterId id="2147483707" r:id="rId3"/>
    <p:sldMasterId id="2147483720" r:id="rId4"/>
  </p:sldMasterIdLst>
  <p:notesMasterIdLst>
    <p:notesMasterId r:id="rId32"/>
  </p:notesMasterIdLst>
  <p:sldIdLst>
    <p:sldId id="263" r:id="rId5"/>
    <p:sldId id="584" r:id="rId6"/>
    <p:sldId id="638" r:id="rId7"/>
    <p:sldId id="632" r:id="rId8"/>
    <p:sldId id="633" r:id="rId9"/>
    <p:sldId id="649" r:id="rId10"/>
    <p:sldId id="642" r:id="rId11"/>
    <p:sldId id="646" r:id="rId12"/>
    <p:sldId id="647" r:id="rId13"/>
    <p:sldId id="257" r:id="rId14"/>
    <p:sldId id="258" r:id="rId15"/>
    <p:sldId id="655" r:id="rId16"/>
    <p:sldId id="275" r:id="rId17"/>
    <p:sldId id="637" r:id="rId18"/>
    <p:sldId id="337" r:id="rId19"/>
    <p:sldId id="267" r:id="rId20"/>
    <p:sldId id="636" r:id="rId21"/>
    <p:sldId id="622" r:id="rId22"/>
    <p:sldId id="650" r:id="rId23"/>
    <p:sldId id="625" r:id="rId24"/>
    <p:sldId id="615" r:id="rId25"/>
    <p:sldId id="613" r:id="rId26"/>
    <p:sldId id="629" r:id="rId27"/>
    <p:sldId id="656" r:id="rId28"/>
    <p:sldId id="657" r:id="rId29"/>
    <p:sldId id="630" r:id="rId30"/>
    <p:sldId id="285" r:id="rId31"/>
  </p:sldIdLst>
  <p:sldSz cx="18288000" cy="10287000"/>
  <p:notesSz cx="6858000" cy="9144000"/>
  <p:defaultTextStyle>
    <a:defPPr>
      <a:defRPr lang="en-US"/>
    </a:defPPr>
    <a:lvl1pPr marL="0" algn="l" defTabSz="137156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779" algn="l" defTabSz="137156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560" algn="l" defTabSz="137156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340" algn="l" defTabSz="137156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119" algn="l" defTabSz="137156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8900" algn="l" defTabSz="137156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680" algn="l" defTabSz="137156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461" algn="l" defTabSz="137156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240" algn="l" defTabSz="137156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204"/>
    <a:srgbClr val="459347"/>
    <a:srgbClr val="FFFFCC"/>
    <a:srgbClr val="FFFF66"/>
    <a:srgbClr val="FFFF99"/>
    <a:srgbClr val="002E5F"/>
    <a:srgbClr val="696A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7733" autoAdjust="0"/>
  </p:normalViewPr>
  <p:slideViewPr>
    <p:cSldViewPr snapToGrid="0">
      <p:cViewPr varScale="1">
        <p:scale>
          <a:sx n="44" d="100"/>
          <a:sy n="44" d="100"/>
        </p:scale>
        <p:origin x="2274" y="48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6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ustomXml" Target="../customXml/item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38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Sheet1!$D$184</c:f>
              <c:strCache>
                <c:ptCount val="1"/>
                <c:pt idx="0">
                  <c:v>Self harm</c:v>
                </c:pt>
              </c:strCache>
            </c:strRef>
          </c:tx>
          <c:spPr>
            <a:ln w="22225" cap="rnd" cmpd="sng" algn="ctr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Sheet1!$C$185:$C$194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Sheet1!$D$185:$D$194</c:f>
              <c:numCache>
                <c:formatCode>General</c:formatCode>
                <c:ptCount val="10"/>
                <c:pt idx="0">
                  <c:v>53.6</c:v>
                </c:pt>
                <c:pt idx="1">
                  <c:v>50</c:v>
                </c:pt>
                <c:pt idx="2">
                  <c:v>36.4</c:v>
                </c:pt>
                <c:pt idx="3">
                  <c:v>43.3</c:v>
                </c:pt>
                <c:pt idx="4">
                  <c:v>53.8</c:v>
                </c:pt>
                <c:pt idx="5">
                  <c:v>39.299999999999997</c:v>
                </c:pt>
                <c:pt idx="6">
                  <c:v>50</c:v>
                </c:pt>
                <c:pt idx="7">
                  <c:v>50</c:v>
                </c:pt>
                <c:pt idx="8">
                  <c:v>44.4</c:v>
                </c:pt>
                <c:pt idx="9">
                  <c:v>62.5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F49-4B1E-891B-63DA31479C9C}"/>
            </c:ext>
          </c:extLst>
        </c:ser>
        <c:ser>
          <c:idx val="1"/>
          <c:order val="1"/>
          <c:tx>
            <c:strRef>
              <c:f>Sheet1!$E$184</c:f>
              <c:strCache>
                <c:ptCount val="1"/>
                <c:pt idx="0">
                  <c:v>Suicidal thoughts</c:v>
                </c:pt>
              </c:strCache>
            </c:strRef>
          </c:tx>
          <c:spPr>
            <a:ln w="22225" cap="rnd" cmpd="sng" algn="ctr">
              <a:solidFill>
                <a:srgbClr val="459347"/>
              </a:solidFill>
              <a:round/>
            </a:ln>
            <a:effectLst/>
          </c:spPr>
          <c:marker>
            <c:symbol val="none"/>
          </c:marker>
          <c:cat>
            <c:numRef>
              <c:f>Sheet1!$C$185:$C$194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Sheet1!$E$185:$E$194</c:f>
              <c:numCache>
                <c:formatCode>General</c:formatCode>
                <c:ptCount val="10"/>
                <c:pt idx="0">
                  <c:v>82.1</c:v>
                </c:pt>
                <c:pt idx="1">
                  <c:v>80.599999999999994</c:v>
                </c:pt>
                <c:pt idx="2">
                  <c:v>87.9</c:v>
                </c:pt>
                <c:pt idx="3">
                  <c:v>66.7</c:v>
                </c:pt>
                <c:pt idx="4">
                  <c:v>65.400000000000006</c:v>
                </c:pt>
                <c:pt idx="5">
                  <c:v>64.3</c:v>
                </c:pt>
                <c:pt idx="6">
                  <c:v>77.8</c:v>
                </c:pt>
                <c:pt idx="7">
                  <c:v>67.599999999999994</c:v>
                </c:pt>
                <c:pt idx="8">
                  <c:v>72.2</c:v>
                </c:pt>
                <c:pt idx="9">
                  <c:v>71.900000000000006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F49-4B1E-891B-63DA31479C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224776384"/>
        <c:axId val="224776776"/>
      </c:lineChart>
      <c:catAx>
        <c:axId val="224776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4776776"/>
        <c:crosses val="autoZero"/>
        <c:auto val="1"/>
        <c:lblAlgn val="ctr"/>
        <c:lblOffset val="100"/>
        <c:noMultiLvlLbl val="0"/>
      </c:catAx>
      <c:valAx>
        <c:axId val="224776776"/>
        <c:scaling>
          <c:orientation val="minMax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97" b="0" i="0" u="none" strike="noStrike" kern="1200" cap="all" baseline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b="0" i="0" cap="all" baseline="0">
                    <a:effectLst/>
                  </a:rPr>
                  <a:t>%</a:t>
                </a:r>
                <a:endParaRPr lang="en-GB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97" b="0" i="0" u="none" strike="noStrike" kern="1200" cap="all" baseline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4776384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B1907-4927-0B46-86D1-048F3FD37EA6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1F1FD-E4E3-E344-83FE-08ED3C57B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4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5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779" algn="l" defTabSz="13715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560" algn="l" defTabSz="13715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340" algn="l" defTabSz="13715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119" algn="l" defTabSz="13715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8900" algn="l" defTabSz="13715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680" algn="l" defTabSz="13715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461" algn="l" defTabSz="13715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240" algn="l" defTabSz="13715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1F1FD-E4E3-E344-83FE-08ED3C57BB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606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16358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1F1FD-E4E3-E344-83FE-08ED3C57BB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132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7863" y="4064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724507"/>
            <a:ext cx="5486400" cy="427649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1F1FD-E4E3-E344-83FE-08ED3C57BB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195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12863" y="458788"/>
            <a:ext cx="4432300" cy="2493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223864"/>
            <a:ext cx="5486400" cy="49037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1F1FD-E4E3-E344-83FE-08ED3C57BBC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881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31900" y="379413"/>
            <a:ext cx="4394200" cy="2471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799" y="3316287"/>
            <a:ext cx="5800725" cy="4903788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1F1FD-E4E3-E344-83FE-08ED3C57BBC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18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71550" y="4400550"/>
            <a:ext cx="5200650" cy="360045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1F1FD-E4E3-E344-83FE-08ED3C57BBC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6780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284163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742628"/>
            <a:ext cx="5486400" cy="360045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447128-5918-42F5-9BB6-CB7308F932F5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30413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4775" y="206375"/>
            <a:ext cx="3743325" cy="2106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2531328"/>
            <a:ext cx="5486400" cy="5140712"/>
          </a:xfrm>
        </p:spPr>
        <p:txBody>
          <a:bodyPr/>
          <a:lstStyle/>
          <a:p>
            <a:pPr marL="0" indent="0">
              <a:buFont typeface="+mj-lt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1F1FD-E4E3-E344-83FE-08ED3C57BBC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292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1F1FD-E4E3-E344-83FE-08ED3C57BBC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2032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1F1FD-E4E3-E344-83FE-08ED3C57BBC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558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1F1FD-E4E3-E344-83FE-08ED3C57BBC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99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84475" y="3175"/>
            <a:ext cx="925513" cy="522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24107" y="744576"/>
            <a:ext cx="6010508" cy="8142946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1F1FD-E4E3-E344-83FE-08ED3C57BB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6827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44750" y="133350"/>
            <a:ext cx="1604963" cy="903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79141" y="1137424"/>
            <a:ext cx="6233532" cy="7872761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1F1FD-E4E3-E344-83FE-08ED3C57BBC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64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1F1FD-E4E3-E344-83FE-08ED3C57BBC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4556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43250" y="136525"/>
            <a:ext cx="571500" cy="322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12595" y="579863"/>
            <a:ext cx="6233532" cy="842761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1F1FD-E4E3-E344-83FE-08ED3C57BBC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1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92463" y="77788"/>
            <a:ext cx="719137" cy="404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12234" y="613317"/>
            <a:ext cx="6378497" cy="8329961"/>
          </a:xfrm>
        </p:spPr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1F1FD-E4E3-E344-83FE-08ED3C57BBC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1822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1F1FD-E4E3-E344-83FE-08ED3C57BBC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5155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1F1FD-E4E3-E344-83FE-08ED3C57BBC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691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44650" y="220663"/>
            <a:ext cx="3568700" cy="20081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799" y="2352908"/>
            <a:ext cx="5703849" cy="6043960"/>
          </a:xfrm>
        </p:spPr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1F1FD-E4E3-E344-83FE-08ED3C57BBC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991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373063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568389"/>
            <a:ext cx="5486400" cy="481732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1F1FD-E4E3-E344-83FE-08ED3C57BBC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80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2446299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1F1FD-E4E3-E344-83FE-08ED3C57BBC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651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79613" y="228600"/>
            <a:ext cx="2897187" cy="1630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2162175"/>
            <a:ext cx="5486400" cy="5534025"/>
          </a:xfrm>
        </p:spPr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1F1FD-E4E3-E344-83FE-08ED3C57BB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68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95171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1F1FD-E4E3-E344-83FE-08ED3C57BB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13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85813" y="306388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85813" y="3686872"/>
            <a:ext cx="5486400" cy="465424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1F1FD-E4E3-E344-83FE-08ED3C57BB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64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58950" y="93663"/>
            <a:ext cx="2846388" cy="1601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799" y="1918011"/>
            <a:ext cx="5703849" cy="6767202"/>
          </a:xfrm>
          <a:effectLst>
            <a:glow rad="127000">
              <a:schemeClr val="bg2">
                <a:lumMod val="90000"/>
              </a:schemeClr>
            </a:glow>
          </a:effectLst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1F1FD-E4E3-E344-83FE-08ED3C57BB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71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1288" y="344488"/>
            <a:ext cx="3505200" cy="1971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2956" y="2577326"/>
            <a:ext cx="6067658" cy="584184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1F1FD-E4E3-E344-83FE-08ED3C57BB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70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1F1FD-E4E3-E344-83FE-08ED3C57BB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78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2525" y="547693"/>
            <a:ext cx="16306904" cy="60734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Headline Title Here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962525" y="1388273"/>
            <a:ext cx="16306904" cy="764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rgbClr val="002E5F"/>
                </a:solidFill>
                <a:latin typeface="Goudy Modern MT"/>
                <a:cs typeface="Goudy Modern MT"/>
              </a:defRPr>
            </a:lvl1pPr>
          </a:lstStyle>
          <a:p>
            <a:pPr lvl="0"/>
            <a:r>
              <a:rPr lang="en-US"/>
              <a:t>Subtitle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62030" y="2605090"/>
            <a:ext cx="7118351" cy="55724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518528" y="2605090"/>
            <a:ext cx="8750903" cy="5572427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510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026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069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454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417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05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84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034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9373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14672" cy="10287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231757" y="4488871"/>
            <a:ext cx="11875626" cy="60734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cap="all" spc="390" baseline="0">
                <a:solidFill>
                  <a:schemeClr val="bg1"/>
                </a:solidFill>
                <a:latin typeface="Goudy Modern MT"/>
                <a:cs typeface="Goudy Modern MT"/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231757" y="5103737"/>
            <a:ext cx="11875626" cy="5215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300" b="0" i="1" spc="75">
                <a:solidFill>
                  <a:schemeClr val="bg1"/>
                </a:solidFill>
                <a:latin typeface="Goudy Modern MT"/>
                <a:cs typeface="Goudy Modern MT"/>
              </a:defRPr>
            </a:lvl1pPr>
          </a:lstStyle>
          <a:p>
            <a:pPr lvl="0"/>
            <a:r>
              <a:rPr lang="en-US"/>
              <a:t>Presentation subtitle / presenter here</a:t>
            </a:r>
          </a:p>
        </p:txBody>
      </p:sp>
    </p:spTree>
    <p:extLst>
      <p:ext uri="{BB962C8B-B14F-4D97-AF65-F5344CB8AC3E}">
        <p14:creationId xmlns:p14="http://schemas.microsoft.com/office/powerpoint/2010/main" val="2531420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62525" y="2605088"/>
            <a:ext cx="16306904" cy="55724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bullets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962525" y="547693"/>
            <a:ext cx="16306904" cy="60734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Headline Title Here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962525" y="1388273"/>
            <a:ext cx="16306904" cy="764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rgbClr val="002E5F"/>
                </a:solidFill>
                <a:latin typeface="Goudy Modern MT"/>
                <a:cs typeface="Goudy Modern MT"/>
              </a:defRPr>
            </a:lvl1pPr>
          </a:lstStyle>
          <a:p>
            <a:pPr lvl="0"/>
            <a:r>
              <a:rPr lang="en-US"/>
              <a:t>Subtitle here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5488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31757" y="4488871"/>
            <a:ext cx="11875626" cy="60734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cap="all" spc="390" baseline="0">
                <a:solidFill>
                  <a:schemeClr val="bg2">
                    <a:lumMod val="10000"/>
                  </a:schemeClr>
                </a:solidFill>
                <a:latin typeface="Goudy Modern MT"/>
                <a:cs typeface="Goudy Modern MT"/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231757" y="5103737"/>
            <a:ext cx="11875626" cy="5215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300" b="0" i="1" spc="75">
                <a:solidFill>
                  <a:srgbClr val="696A6F"/>
                </a:solidFill>
                <a:latin typeface="Goudy Modern MT"/>
                <a:cs typeface="Goudy Modern MT"/>
              </a:defRPr>
            </a:lvl1pPr>
          </a:lstStyle>
          <a:p>
            <a:pPr lvl="0"/>
            <a:r>
              <a:rPr lang="en-US"/>
              <a:t>Presentation subtitle / presenter here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alphaModFix amt="8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18288000" cy="34015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14672" cy="10287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231757" y="4488871"/>
            <a:ext cx="11875626" cy="60734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cap="all" spc="390" baseline="0">
                <a:solidFill>
                  <a:schemeClr val="bg1"/>
                </a:solidFill>
                <a:latin typeface="Goudy Modern MT"/>
                <a:cs typeface="Goudy Modern MT"/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231757" y="5103737"/>
            <a:ext cx="11875626" cy="5215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300" b="0" i="1" spc="75">
                <a:solidFill>
                  <a:schemeClr val="bg1"/>
                </a:solidFill>
                <a:latin typeface="Goudy Modern MT"/>
                <a:cs typeface="Goudy Modern MT"/>
              </a:defRPr>
            </a:lvl1pPr>
          </a:lstStyle>
          <a:p>
            <a:pPr lvl="0"/>
            <a:r>
              <a:rPr lang="en-US"/>
              <a:t>Presentation subtitle / presenter here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7382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46AD5A-D896-4943-B9DA-E703A409EC6A}" type="datetime1">
              <a:rPr lang="en-GB" smtClean="0"/>
              <a:pPr>
                <a:defRPr/>
              </a:pPr>
              <a:t>15/07/2022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5D00C1-6EA9-4774-943B-D2846F99396E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7684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0024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6179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338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467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6208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128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914400"/>
            <a:ext cx="15544800" cy="17145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71600" y="2971800"/>
            <a:ext cx="15544800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6172200"/>
            <a:ext cx="15544800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5C2AC-0A56-467A-968C-63D3A3F09B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72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7826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7105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411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2525" y="547693"/>
            <a:ext cx="16306904" cy="60734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Headline Title Here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962525" y="1388273"/>
            <a:ext cx="16306904" cy="764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rgbClr val="002E5F"/>
                </a:solidFill>
                <a:latin typeface="Goudy Modern MT"/>
                <a:cs typeface="Goudy Modern MT"/>
              </a:defRPr>
            </a:lvl1pPr>
          </a:lstStyle>
          <a:p>
            <a:pPr lvl="0"/>
            <a:r>
              <a:rPr lang="en-US"/>
              <a:t>Subtitle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62030" y="2605090"/>
            <a:ext cx="7118351" cy="55724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518528" y="2605090"/>
            <a:ext cx="8750903" cy="5572427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3328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14672" cy="10287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231757" y="4488871"/>
            <a:ext cx="11875626" cy="60734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cap="all" spc="390" baseline="0">
                <a:solidFill>
                  <a:schemeClr val="bg1"/>
                </a:solidFill>
                <a:latin typeface="Goudy Modern MT"/>
                <a:cs typeface="Goudy Modern MT"/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231757" y="5103737"/>
            <a:ext cx="11875626" cy="5215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300" b="0" i="1" spc="75">
                <a:solidFill>
                  <a:schemeClr val="bg1"/>
                </a:solidFill>
                <a:latin typeface="Goudy Modern MT"/>
                <a:cs typeface="Goudy Modern MT"/>
              </a:defRPr>
            </a:lvl1pPr>
          </a:lstStyle>
          <a:p>
            <a:pPr lvl="0"/>
            <a:r>
              <a:rPr lang="en-US"/>
              <a:t>Presentation subtitle / presenter here</a:t>
            </a:r>
          </a:p>
        </p:txBody>
      </p:sp>
    </p:spTree>
    <p:extLst>
      <p:ext uri="{BB962C8B-B14F-4D97-AF65-F5344CB8AC3E}">
        <p14:creationId xmlns:p14="http://schemas.microsoft.com/office/powerpoint/2010/main" val="31416022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62525" y="2605088"/>
            <a:ext cx="16306904" cy="55724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bullets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962525" y="547693"/>
            <a:ext cx="16306904" cy="60734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Headline Title Here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962525" y="1388273"/>
            <a:ext cx="16306904" cy="764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rgbClr val="002E5F"/>
                </a:solidFill>
                <a:latin typeface="Goudy Modern MT"/>
                <a:cs typeface="Goudy Modern MT"/>
              </a:defRPr>
            </a:lvl1pPr>
          </a:lstStyle>
          <a:p>
            <a:pPr lvl="0"/>
            <a:r>
              <a:rPr lang="en-US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1377119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14672" cy="10287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231757" y="4488871"/>
            <a:ext cx="11875626" cy="60734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cap="all" spc="390" baseline="0">
                <a:solidFill>
                  <a:schemeClr val="bg1"/>
                </a:solidFill>
                <a:latin typeface="Goudy Modern MT"/>
                <a:cs typeface="Goudy Modern MT"/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231757" y="5103737"/>
            <a:ext cx="11875626" cy="5215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300" b="0" i="1" spc="75">
                <a:solidFill>
                  <a:schemeClr val="bg1"/>
                </a:solidFill>
                <a:latin typeface="Goudy Modern MT"/>
                <a:cs typeface="Goudy Modern MT"/>
              </a:defRPr>
            </a:lvl1pPr>
          </a:lstStyle>
          <a:p>
            <a:pPr lvl="0"/>
            <a:r>
              <a:rPr lang="en-US"/>
              <a:t>Presentation subtitle / presenter here</a:t>
            </a:r>
          </a:p>
        </p:txBody>
      </p:sp>
    </p:spTree>
    <p:extLst>
      <p:ext uri="{BB962C8B-B14F-4D97-AF65-F5344CB8AC3E}">
        <p14:creationId xmlns:p14="http://schemas.microsoft.com/office/powerpoint/2010/main" val="43634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5D46AD5A-D896-4943-B9DA-E703A409EC6A}" type="datetime1">
              <a:rPr lang="en-GB"/>
              <a:pPr>
                <a:defRPr/>
              </a:pPr>
              <a:t>15/07/2022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8E5D00C1-6EA9-4774-943B-D2846F99396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342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2525" y="4436784"/>
            <a:ext cx="16306904" cy="127463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650" i="1">
                <a:solidFill>
                  <a:srgbClr val="002E5F"/>
                </a:solidFill>
                <a:latin typeface="Goudy Modern MT"/>
                <a:cs typeface="Goudy Modern MT"/>
              </a:defRPr>
            </a:lvl1pPr>
          </a:lstStyle>
          <a:p>
            <a:r>
              <a:rPr lang="en-US"/>
              <a:t>‘Large quote space lorem ipsum’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962525" y="5711417"/>
            <a:ext cx="16306904" cy="764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i="0">
                <a:solidFill>
                  <a:srgbClr val="696A6F"/>
                </a:solidFill>
                <a:latin typeface="Goudy Modern MT"/>
                <a:cs typeface="Goudy Modern MT"/>
              </a:defRPr>
            </a:lvl1pPr>
          </a:lstStyle>
          <a:p>
            <a:pPr lvl="0"/>
            <a:r>
              <a:rPr lang="en-US"/>
              <a:t>Attribute quote here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2525" y="4436784"/>
            <a:ext cx="16306904" cy="127463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650" i="1">
                <a:solidFill>
                  <a:srgbClr val="002E5F"/>
                </a:solidFill>
                <a:latin typeface="Goudy Modern MT"/>
                <a:cs typeface="Goudy Modern MT"/>
              </a:defRPr>
            </a:lvl1pPr>
          </a:lstStyle>
          <a:p>
            <a:r>
              <a:rPr lang="en-US"/>
              <a:t>‘Large quote space lorem ipsum’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962525" y="5711417"/>
            <a:ext cx="16306904" cy="764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i="0">
                <a:solidFill>
                  <a:srgbClr val="696A6F"/>
                </a:solidFill>
                <a:latin typeface="Goudy Modern MT"/>
                <a:cs typeface="Goudy Modern MT"/>
              </a:defRPr>
            </a:lvl1pPr>
          </a:lstStyle>
          <a:p>
            <a:pPr lvl="0"/>
            <a:r>
              <a:rPr lang="en-US"/>
              <a:t>Attribute quote here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52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594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59481"/>
            <a:ext cx="18288000" cy="172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24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5" r:id="rId3"/>
    <p:sldLayoutId id="2147483677" r:id="rId4"/>
    <p:sldLayoutId id="2147483678" r:id="rId5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3450" kern="1200" baseline="0">
          <a:solidFill>
            <a:schemeClr val="bg2">
              <a:lumMod val="10000"/>
            </a:schemeClr>
          </a:solidFill>
          <a:latin typeface="Goudy Modern MT"/>
          <a:ea typeface="Helvetica" charset="0"/>
          <a:cs typeface="Goudy Modern MT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3000" kern="1200" baseline="0">
          <a:solidFill>
            <a:schemeClr val="bg2">
              <a:lumMod val="10000"/>
            </a:schemeClr>
          </a:solidFill>
          <a:latin typeface="Helvetica" charset="0"/>
          <a:ea typeface="Helvetica" charset="0"/>
          <a:cs typeface="Helvetica" charset="0"/>
        </a:defRPr>
      </a:lvl1pPr>
      <a:lvl2pPr marL="704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bg2">
              <a:lumMod val="10000"/>
            </a:schemeClr>
          </a:solidFill>
          <a:latin typeface="Helvetica" charset="0"/>
          <a:ea typeface="Helvetica" charset="0"/>
          <a:cs typeface="Helvetica" charset="0"/>
        </a:defRPr>
      </a:lvl2pPr>
      <a:lvl3pPr marL="1066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 baseline="0">
          <a:solidFill>
            <a:schemeClr val="bg2">
              <a:lumMod val="10000"/>
            </a:schemeClr>
          </a:solidFill>
          <a:latin typeface="Helvetica" charset="0"/>
          <a:ea typeface="Helvetica" charset="0"/>
          <a:cs typeface="Helvetica" charset="0"/>
        </a:defRPr>
      </a:lvl3pPr>
      <a:lvl4pPr marL="1428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bg2">
              <a:lumMod val="10000"/>
            </a:schemeClr>
          </a:solidFill>
          <a:latin typeface="Helvetica" charset="0"/>
          <a:ea typeface="Helvetica" charset="0"/>
          <a:cs typeface="Helvetica" charset="0"/>
        </a:defRPr>
      </a:lvl4pPr>
      <a:lvl5pPr marL="1790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bg2">
              <a:lumMod val="10000"/>
            </a:schemeClr>
          </a:solidFill>
          <a:latin typeface="Helvetica" charset="0"/>
          <a:ea typeface="Helvetica" charset="0"/>
          <a:cs typeface="Helvetica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59481"/>
            <a:ext cx="18288000" cy="172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15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3450" kern="1200" baseline="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3000" kern="1200" baseline="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704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1066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 baseline="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428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1790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662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663" r:id="rId13"/>
    <p:sldLayoutId id="2147483662" r:id="rId14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6F20F1-583C-4930-A895-78B5C59155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59481"/>
            <a:ext cx="18288000" cy="172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85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aroberts@lincoln.ac.uk" TargetMode="External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3.png"/><Relationship Id="rId5" Type="http://schemas.openxmlformats.org/officeDocument/2006/relationships/hyperlink" Target="mailto:bmajolo@lincoln.ac.uk" TargetMode="External"/><Relationship Id="rId4" Type="http://schemas.openxmlformats.org/officeDocument/2006/relationships/hyperlink" Target="mailto:hmerdian@lincoln.ac.uk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9821" y="3186954"/>
            <a:ext cx="8906720" cy="2462733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7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Overview of research Groups </a:t>
            </a:r>
            <a:br>
              <a:rPr lang="en-US" sz="27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7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27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Centres</a:t>
            </a:r>
            <a:r>
              <a:rPr lang="en-US" sz="27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the School of </a:t>
            </a:r>
            <a:br>
              <a:rPr lang="en-US" sz="27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7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Psychology</a:t>
            </a:r>
            <a:endParaRPr lang="en-GB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962461" y="5780594"/>
            <a:ext cx="9371787" cy="2462733"/>
          </a:xfrm>
        </p:spPr>
        <p:txBody>
          <a:bodyPr/>
          <a:lstStyle/>
          <a:p>
            <a:r>
              <a:rPr lang="en-US" sz="3000" dirty="0"/>
              <a:t>Amanda Roberts, </a:t>
            </a:r>
            <a:r>
              <a:rPr lang="en-GB" sz="3000" dirty="0"/>
              <a:t>Hannah Merdian</a:t>
            </a:r>
            <a:r>
              <a:rPr lang="en-US" sz="3000" dirty="0"/>
              <a:t>, </a:t>
            </a:r>
            <a:r>
              <a:rPr lang="en-GB" sz="3000" dirty="0"/>
              <a:t>Bonaventura Majolo</a:t>
            </a:r>
            <a:endParaRPr lang="en-US" sz="3000" dirty="0"/>
          </a:p>
          <a:p>
            <a:r>
              <a:rPr lang="en-US" sz="3000" b="1" dirty="0">
                <a:solidFill>
                  <a:srgbClr val="FFFFCC"/>
                </a:solidFill>
              </a:rPr>
              <a:t>College of Social Science Annual Research Showcase: July 20</a:t>
            </a:r>
            <a:r>
              <a:rPr lang="en-US" sz="3000" b="1" baseline="30000" dirty="0">
                <a:solidFill>
                  <a:srgbClr val="FFFFCC"/>
                </a:solidFill>
              </a:rPr>
              <a:t>th</a:t>
            </a:r>
            <a:r>
              <a:rPr lang="en-US" sz="3000" b="1" dirty="0">
                <a:solidFill>
                  <a:srgbClr val="FFFFCC"/>
                </a:solidFill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3778946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F610676-A423-4777-8ACA-CC8D896FCF0B}"/>
              </a:ext>
            </a:extLst>
          </p:cNvPr>
          <p:cNvSpPr txBox="1">
            <a:spLocks/>
          </p:cNvSpPr>
          <p:nvPr/>
        </p:nvSpPr>
        <p:spPr>
          <a:xfrm>
            <a:off x="1386623" y="3303985"/>
            <a:ext cx="4936331" cy="3679031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900"/>
              </a:spcAft>
            </a:pPr>
            <a:r>
              <a:rPr lang="en-US" sz="5400" b="1" dirty="0"/>
              <a:t>Research group</a:t>
            </a:r>
            <a:br>
              <a:rPr lang="en-US" sz="5400" dirty="0"/>
            </a:br>
            <a:r>
              <a:rPr lang="en-US" sz="5400" b="1" dirty="0">
                <a:solidFill>
                  <a:srgbClr val="0070C0"/>
                </a:solidFill>
              </a:rPr>
              <a:t>Development and Behaviour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BB91E9-36E4-4C07-8080-3D11284EEA84}"/>
              </a:ext>
            </a:extLst>
          </p:cNvPr>
          <p:cNvSpPr txBox="1"/>
          <p:nvPr/>
        </p:nvSpPr>
        <p:spPr>
          <a:xfrm>
            <a:off x="8323289" y="3605002"/>
            <a:ext cx="5668307" cy="486739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r>
              <a:rPr lang="en-US" sz="3000" b="1" dirty="0"/>
              <a:t>Research areas</a:t>
            </a:r>
          </a:p>
          <a:p>
            <a:pPr marL="85725"/>
            <a:endParaRPr lang="en-US" sz="1200" dirty="0"/>
          </a:p>
          <a:p>
            <a:pPr marL="428625" indent="-342900">
              <a:buFont typeface="Arial" panose="020B0604020202020204" pitchFamily="34" charset="0"/>
              <a:buChar char="•"/>
            </a:pPr>
            <a:r>
              <a:rPr lang="en-US" sz="2800" dirty="0"/>
              <a:t>Developmental Psychology</a:t>
            </a:r>
          </a:p>
          <a:p>
            <a:pPr marL="428625" indent="-342900">
              <a:buFont typeface="Arial" panose="020B0604020202020204" pitchFamily="34" charset="0"/>
              <a:buChar char="•"/>
            </a:pPr>
            <a:r>
              <a:rPr lang="en-US" sz="2800" dirty="0"/>
              <a:t>Behaviour and Evolution</a:t>
            </a:r>
          </a:p>
          <a:p>
            <a:pPr marL="428625" indent="-342900">
              <a:buFont typeface="Arial" panose="020B0604020202020204" pitchFamily="34" charset="0"/>
              <a:buChar char="•"/>
            </a:pPr>
            <a:r>
              <a:rPr lang="en-US" sz="2800" dirty="0"/>
              <a:t>Human-animal interaction</a:t>
            </a:r>
          </a:p>
          <a:p>
            <a:pPr marL="428625" indent="-342900">
              <a:buFont typeface="Arial" panose="020B0604020202020204" pitchFamily="34" charset="0"/>
              <a:buChar char="•"/>
            </a:pPr>
            <a:r>
              <a:rPr lang="en-US" sz="2800" dirty="0"/>
              <a:t>Interventions</a:t>
            </a:r>
          </a:p>
          <a:p>
            <a:pPr marL="428625" indent="-342900">
              <a:buFont typeface="Arial" panose="020B0604020202020204" pitchFamily="34" charset="0"/>
              <a:buChar char="•"/>
            </a:pPr>
            <a:r>
              <a:rPr lang="en-US" sz="2800" dirty="0"/>
              <a:t>Decision-making</a:t>
            </a:r>
          </a:p>
          <a:p>
            <a:pPr marL="428625" indent="-342900">
              <a:buFont typeface="Arial" panose="020B0604020202020204" pitchFamily="34" charset="0"/>
              <a:buChar char="•"/>
            </a:pPr>
            <a:r>
              <a:rPr lang="en-US" sz="2800" dirty="0"/>
              <a:t>Motivation and Memory</a:t>
            </a:r>
          </a:p>
          <a:p>
            <a:pPr marL="428625" indent="-342900">
              <a:buFont typeface="Arial" panose="020B0604020202020204" pitchFamily="34" charset="0"/>
              <a:buChar char="•"/>
            </a:pPr>
            <a:r>
              <a:rPr lang="en-US" sz="2800" dirty="0"/>
              <a:t>Neurodevelopmental disorders</a:t>
            </a:r>
          </a:p>
          <a:p>
            <a:pPr marL="428625" indent="-342900">
              <a:buFont typeface="Arial" panose="020B0604020202020204" pitchFamily="34" charset="0"/>
              <a:buChar char="•"/>
            </a:pPr>
            <a:r>
              <a:rPr lang="en-US" sz="2800" dirty="0"/>
              <a:t>Injury Prevention</a:t>
            </a:r>
          </a:p>
          <a:p>
            <a:pPr marL="428625" indent="-342900">
              <a:buFont typeface="Arial" panose="020B0604020202020204" pitchFamily="34" charset="0"/>
              <a:buChar char="•"/>
            </a:pPr>
            <a:r>
              <a:rPr lang="en-US" sz="2800" dirty="0"/>
              <a:t>Epidemiological research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F8850944-B203-40F8-A7CA-3A824EC28A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278" y="-139523"/>
            <a:ext cx="18021927" cy="4064694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44F373-AF00-4FF3-9472-3205BA192645}"/>
              </a:ext>
            </a:extLst>
          </p:cNvPr>
          <p:cNvSpPr txBox="1"/>
          <p:nvPr/>
        </p:nvSpPr>
        <p:spPr>
          <a:xfrm>
            <a:off x="13913460" y="3798127"/>
            <a:ext cx="366770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/>
              <a:t>Research funding</a:t>
            </a:r>
          </a:p>
          <a:p>
            <a:endParaRPr lang="en-US" sz="1200" b="1" dirty="0"/>
          </a:p>
          <a:p>
            <a:r>
              <a:rPr lang="en-US" sz="2400" b="1" dirty="0">
                <a:solidFill>
                  <a:srgbClr val="00B050"/>
                </a:solidFill>
              </a:rPr>
              <a:t>ESRC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NIH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NIHR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Leakey Foundation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Waltham Foundation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Waltham Petcare Science Institute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Malaysian Ministry for Higher Education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American Association of Physical Anthropology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06E1DD6-D84A-4680-922F-CDE2D093B950}"/>
              </a:ext>
            </a:extLst>
          </p:cNvPr>
          <p:cNvCxnSpPr>
            <a:cxnSpLocks/>
          </p:cNvCxnSpPr>
          <p:nvPr/>
        </p:nvCxnSpPr>
        <p:spPr>
          <a:xfrm flipV="1">
            <a:off x="1517312" y="6361832"/>
            <a:ext cx="4259546" cy="2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4527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D857AEB-E678-4FF1-8DB9-F79BBEB150BD}"/>
              </a:ext>
            </a:extLst>
          </p:cNvPr>
          <p:cNvSpPr txBox="1">
            <a:spLocks/>
          </p:cNvSpPr>
          <p:nvPr/>
        </p:nvSpPr>
        <p:spPr>
          <a:xfrm>
            <a:off x="409022" y="14165"/>
            <a:ext cx="15773400" cy="1988345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900"/>
              </a:spcAft>
            </a:pPr>
            <a:r>
              <a:rPr lang="en-US" sz="6300" b="1" dirty="0"/>
              <a:t>Research group</a:t>
            </a:r>
            <a:br>
              <a:rPr lang="en-US" sz="6300" dirty="0"/>
            </a:br>
            <a:r>
              <a:rPr lang="en-US" sz="6300" b="1" dirty="0">
                <a:solidFill>
                  <a:srgbClr val="0070C0"/>
                </a:solidFill>
              </a:rPr>
              <a:t>Development and Behaviour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9D0E9F-F4E8-4648-8314-8D31C75864D8}"/>
              </a:ext>
            </a:extLst>
          </p:cNvPr>
          <p:cNvSpPr txBox="1"/>
          <p:nvPr/>
        </p:nvSpPr>
        <p:spPr>
          <a:xfrm>
            <a:off x="538114" y="2194682"/>
            <a:ext cx="16189037" cy="7956045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/>
          <a:p>
            <a:endParaRPr lang="en-US" sz="1200" b="1" dirty="0"/>
          </a:p>
          <a:p>
            <a:pPr indent="-342900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4F7610-77DE-4FC4-B239-8179F1245E9E}"/>
              </a:ext>
            </a:extLst>
          </p:cNvPr>
          <p:cNvPicPr/>
          <p:nvPr/>
        </p:nvPicPr>
        <p:blipFill rotWithShape="1">
          <a:blip r:embed="rId3"/>
          <a:srcRect l="6730" t="29711" r="73987" b="28058"/>
          <a:stretch/>
        </p:blipFill>
        <p:spPr bwMode="auto">
          <a:xfrm>
            <a:off x="10522950" y="3008761"/>
            <a:ext cx="3109044" cy="42694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9D58CBF-9290-4555-911C-F0958857F466}"/>
              </a:ext>
            </a:extLst>
          </p:cNvPr>
          <p:cNvSpPr txBox="1"/>
          <p:nvPr/>
        </p:nvSpPr>
        <p:spPr>
          <a:xfrm>
            <a:off x="10096067" y="2374148"/>
            <a:ext cx="475212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University Research themes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3625A70-E639-4F87-A13C-E3EC7842A7A8}"/>
              </a:ext>
            </a:extLst>
          </p:cNvPr>
          <p:cNvSpPr/>
          <p:nvPr/>
        </p:nvSpPr>
        <p:spPr>
          <a:xfrm>
            <a:off x="10392514" y="3777277"/>
            <a:ext cx="2244530" cy="5539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D6799DB-C2A6-4CAC-AB7C-CB9849F03DE9}"/>
              </a:ext>
            </a:extLst>
          </p:cNvPr>
          <p:cNvSpPr/>
          <p:nvPr/>
        </p:nvSpPr>
        <p:spPr>
          <a:xfrm>
            <a:off x="10356117" y="5243982"/>
            <a:ext cx="1806966" cy="5539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5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BA02385-224E-41EE-8C51-1357E8A3E7C4}"/>
              </a:ext>
            </a:extLst>
          </p:cNvPr>
          <p:cNvSpPr/>
          <p:nvPr/>
        </p:nvSpPr>
        <p:spPr>
          <a:xfrm>
            <a:off x="10472999" y="5923763"/>
            <a:ext cx="1806966" cy="5539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5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6E7DBE3-0334-4CD6-B3F0-ADAF9A828505}"/>
              </a:ext>
            </a:extLst>
          </p:cNvPr>
          <p:cNvPicPr/>
          <p:nvPr/>
        </p:nvPicPr>
        <p:blipFill rotWithShape="1">
          <a:blip r:embed="rId4"/>
          <a:srcRect l="26286" t="27479" r="53867" b="37884"/>
          <a:stretch/>
        </p:blipFill>
        <p:spPr bwMode="auto">
          <a:xfrm>
            <a:off x="14347625" y="4098101"/>
            <a:ext cx="3078480" cy="30213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6319A9-3CF6-4285-AF81-B6861FCA6D05}"/>
              </a:ext>
            </a:extLst>
          </p:cNvPr>
          <p:cNvPicPr/>
          <p:nvPr/>
        </p:nvPicPr>
        <p:blipFill rotWithShape="1">
          <a:blip r:embed="rId4"/>
          <a:srcRect l="46647" t="61865" r="43739" b="22017"/>
          <a:stretch/>
        </p:blipFill>
        <p:spPr bwMode="auto">
          <a:xfrm>
            <a:off x="14347625" y="5638296"/>
            <a:ext cx="1490663" cy="14058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21AC9B8-E01E-4CA6-B366-9C8CF4394B4A}"/>
              </a:ext>
            </a:extLst>
          </p:cNvPr>
          <p:cNvSpPr txBox="1"/>
          <p:nvPr/>
        </p:nvSpPr>
        <p:spPr>
          <a:xfrm>
            <a:off x="14551064" y="2154700"/>
            <a:ext cx="3453908" cy="1915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GB" sz="2800" b="1" dirty="0">
                <a:solidFill>
                  <a:srgbClr val="33333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United Nations' 2030 Agenda for Sustainable Development</a:t>
            </a:r>
            <a:endParaRPr lang="en-GB" sz="28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66ED9E1-2A3C-4C9B-9838-F9FD68161FEE}"/>
              </a:ext>
            </a:extLst>
          </p:cNvPr>
          <p:cNvSpPr/>
          <p:nvPr/>
        </p:nvSpPr>
        <p:spPr>
          <a:xfrm>
            <a:off x="10472999" y="4513557"/>
            <a:ext cx="1806966" cy="5539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5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CA2BEB-DB0F-4BCB-B7B0-EF05E4A378EE}"/>
              </a:ext>
            </a:extLst>
          </p:cNvPr>
          <p:cNvCxnSpPr>
            <a:cxnSpLocks/>
          </p:cNvCxnSpPr>
          <p:nvPr/>
        </p:nvCxnSpPr>
        <p:spPr>
          <a:xfrm>
            <a:off x="0" y="1928534"/>
            <a:ext cx="18435918" cy="2301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858509E-6CD5-41B1-B210-52B181430E1C}"/>
              </a:ext>
            </a:extLst>
          </p:cNvPr>
          <p:cNvSpPr txBox="1"/>
          <p:nvPr/>
        </p:nvSpPr>
        <p:spPr>
          <a:xfrm>
            <a:off x="1164698" y="8177393"/>
            <a:ext cx="155983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13 Staff members, 11 PhD students, Research group Lead: </a:t>
            </a:r>
            <a:r>
              <a:rPr lang="en-US" sz="1800" dirty="0"/>
              <a:t>Prof Kerstin Meints, </a:t>
            </a:r>
            <a:r>
              <a:rPr lang="en-US" sz="1800" b="1" dirty="0"/>
              <a:t>Deputy Lead: </a:t>
            </a:r>
            <a:r>
              <a:rPr lang="en-US" sz="1800" dirty="0"/>
              <a:t>Dr Valentina Sclafani, </a:t>
            </a:r>
            <a:r>
              <a:rPr lang="en-GB" sz="1800" b="1" dirty="0"/>
              <a:t>1 Visiting Professor - </a:t>
            </a:r>
            <a:r>
              <a:rPr lang="en-GB" sz="1800" dirty="0"/>
              <a:t>Dr Sandra McCune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3F38AE-27FB-4D24-9276-A6D0D4CFAAC8}"/>
              </a:ext>
            </a:extLst>
          </p:cNvPr>
          <p:cNvSpPr txBox="1"/>
          <p:nvPr/>
        </p:nvSpPr>
        <p:spPr>
          <a:xfrm>
            <a:off x="505079" y="5756307"/>
            <a:ext cx="37157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/>
              <a:t>Research centre</a:t>
            </a:r>
          </a:p>
          <a:p>
            <a:r>
              <a:rPr lang="en-GB" sz="3200" b="1" dirty="0"/>
              <a:t>A</a:t>
            </a:r>
            <a:r>
              <a:rPr lang="en-GB" sz="3200" dirty="0"/>
              <a:t>utism </a:t>
            </a:r>
            <a:r>
              <a:rPr lang="en-GB" sz="3200" b="1" dirty="0"/>
              <a:t>R</a:t>
            </a:r>
            <a:r>
              <a:rPr lang="en-GB" sz="3200" dirty="0"/>
              <a:t>esearch </a:t>
            </a:r>
            <a:r>
              <a:rPr lang="en-GB" sz="3200" b="1" dirty="0"/>
              <a:t>I</a:t>
            </a:r>
            <a:r>
              <a:rPr lang="en-GB" sz="3200" dirty="0"/>
              <a:t>nnovation </a:t>
            </a:r>
            <a:r>
              <a:rPr lang="en-GB" sz="3200" b="1" dirty="0"/>
              <a:t>C</a:t>
            </a:r>
            <a:r>
              <a:rPr lang="en-GB" sz="3200" dirty="0"/>
              <a:t>entre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53BC96-62C2-4D17-8018-1FD680178498}"/>
              </a:ext>
            </a:extLst>
          </p:cNvPr>
          <p:cNvSpPr txBox="1"/>
          <p:nvPr/>
        </p:nvSpPr>
        <p:spPr>
          <a:xfrm>
            <a:off x="4566227" y="5745540"/>
            <a:ext cx="418775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Impact Case study 2021</a:t>
            </a:r>
          </a:p>
          <a:p>
            <a:r>
              <a:rPr lang="en-GB" sz="2800" dirty="0"/>
              <a:t>The Barbary Macaque Project: Applying Psychology to </a:t>
            </a:r>
          </a:p>
          <a:p>
            <a:r>
              <a:rPr lang="en-GB" sz="2800" dirty="0"/>
              <a:t>Animal Conservation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DFC8E1-546D-4ED7-9EEC-14266539208A}"/>
              </a:ext>
            </a:extLst>
          </p:cNvPr>
          <p:cNvSpPr txBox="1"/>
          <p:nvPr/>
        </p:nvSpPr>
        <p:spPr>
          <a:xfrm>
            <a:off x="458537" y="2211197"/>
            <a:ext cx="91453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Interdisciplinary team </a:t>
            </a:r>
          </a:p>
          <a:p>
            <a:r>
              <a:rPr lang="en-GB" sz="2800" dirty="0"/>
              <a:t>of developmental, social and evolutionary psychologists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049360-7652-4E51-A49F-0A8917BB87B6}"/>
              </a:ext>
            </a:extLst>
          </p:cNvPr>
          <p:cNvSpPr txBox="1"/>
          <p:nvPr/>
        </p:nvSpPr>
        <p:spPr>
          <a:xfrm>
            <a:off x="464972" y="3312803"/>
            <a:ext cx="9323127" cy="1876902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r>
              <a:rPr lang="en-US" sz="3000" b="1" dirty="0"/>
              <a:t>Our participants in the field and in the lab</a:t>
            </a:r>
          </a:p>
          <a:p>
            <a:pPr marL="266700" indent="-204788">
              <a:buFont typeface="Arial" panose="020B0604020202020204" pitchFamily="34" charset="0"/>
              <a:buChar char="•"/>
            </a:pPr>
            <a:r>
              <a:rPr lang="en-US" sz="2400" dirty="0"/>
              <a:t>Infants, children, adolescents, adults  </a:t>
            </a:r>
          </a:p>
          <a:p>
            <a:pPr marL="266700" indent="-202407"/>
            <a:r>
              <a:rPr lang="en-US" sz="2400" dirty="0"/>
              <a:t>   </a:t>
            </a:r>
            <a:r>
              <a:rPr lang="en-US" sz="2100" dirty="0"/>
              <a:t>- neurotypical and/or with special educational needs</a:t>
            </a:r>
          </a:p>
          <a:p>
            <a:pPr marL="266700" indent="-180975">
              <a:buFont typeface="Arial" panose="020B0604020202020204" pitchFamily="34" charset="0"/>
              <a:buChar char="•"/>
            </a:pPr>
            <a:r>
              <a:rPr lang="en-US" sz="2400" dirty="0"/>
              <a:t>Monkeys, Dogs, Fish, Swans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441F2C-529E-4F60-82D3-0B69DBF6809F}"/>
              </a:ext>
            </a:extLst>
          </p:cNvPr>
          <p:cNvSpPr/>
          <p:nvPr/>
        </p:nvSpPr>
        <p:spPr>
          <a:xfrm>
            <a:off x="458537" y="5699174"/>
            <a:ext cx="3636351" cy="221599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5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89688FD-BFD9-453A-914C-24FA6F66C06B}"/>
              </a:ext>
            </a:extLst>
          </p:cNvPr>
          <p:cNvSpPr/>
          <p:nvPr/>
        </p:nvSpPr>
        <p:spPr>
          <a:xfrm>
            <a:off x="4498619" y="5699174"/>
            <a:ext cx="3636351" cy="221599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50"/>
          </a:p>
        </p:txBody>
      </p:sp>
    </p:spTree>
    <p:extLst>
      <p:ext uri="{BB962C8B-B14F-4D97-AF65-F5344CB8AC3E}">
        <p14:creationId xmlns:p14="http://schemas.microsoft.com/office/powerpoint/2010/main" val="3981848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2695" y="2034326"/>
            <a:ext cx="16843933" cy="6804874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en-US" sz="5100" dirty="0">
                <a:ea typeface="Times New Roman" panose="02020603050405020304" pitchFamily="18" charset="0"/>
                <a:cs typeface="Helvetica" panose="020B0604020202020204" pitchFamily="34" charset="0"/>
              </a:rPr>
              <a:t>Gender norms, ambivalent sexism, menopause across cultures</a:t>
            </a:r>
            <a:endParaRPr lang="en-GB" sz="5100" dirty="0"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 marL="514350" indent="-51435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en-US" sz="5100" dirty="0">
                <a:ea typeface="Times New Roman" panose="02020603050405020304" pitchFamily="18" charset="0"/>
                <a:cs typeface="Helvetica" panose="020B0604020202020204" pitchFamily="34" charset="0"/>
              </a:rPr>
              <a:t>Sexual objectification, definitions of sexual </a:t>
            </a:r>
            <a:r>
              <a:rPr lang="en-US" sz="5100" dirty="0" err="1">
                <a:ea typeface="Times New Roman" panose="02020603050405020304" pitchFamily="18" charset="0"/>
                <a:cs typeface="Helvetica" panose="020B0604020202020204" pitchFamily="34" charset="0"/>
              </a:rPr>
              <a:t>behaviour</a:t>
            </a:r>
            <a:r>
              <a:rPr lang="en-US" sz="5100" dirty="0">
                <a:ea typeface="Times New Roman" panose="02020603050405020304" pitchFamily="18" charset="0"/>
                <a:cs typeface="Helvetica" panose="020B0604020202020204" pitchFamily="34" charset="0"/>
              </a:rPr>
              <a:t> </a:t>
            </a:r>
            <a:endParaRPr lang="en-GB" sz="5100" dirty="0"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 marL="514350" indent="-51435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en-US" sz="5100" dirty="0">
                <a:ea typeface="Times New Roman" panose="02020603050405020304" pitchFamily="18" charset="0"/>
                <a:cs typeface="Helvetica" panose="020B0604020202020204" pitchFamily="34" charset="0"/>
              </a:rPr>
              <a:t>Body image, attractiveness, eating disorders </a:t>
            </a:r>
            <a:endParaRPr lang="en-GB" sz="5100" dirty="0"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 marL="514350" indent="-51435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en-US" sz="5100" dirty="0">
                <a:ea typeface="Times New Roman" panose="02020603050405020304" pitchFamily="18" charset="0"/>
                <a:cs typeface="Helvetica" panose="020B0604020202020204" pitchFamily="34" charset="0"/>
              </a:rPr>
              <a:t>Music listening and emotion regulation. </a:t>
            </a:r>
          </a:p>
          <a:p>
            <a:pPr marL="514350" indent="-514350">
              <a:lnSpc>
                <a:spcPct val="120000"/>
              </a:lnSpc>
              <a:buFont typeface="Symbol" panose="05050102010706020507" pitchFamily="18" charset="2"/>
              <a:buChar char=""/>
            </a:pPr>
            <a:endParaRPr lang="en-US" sz="5100" dirty="0"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 marL="428625" indent="-428625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GB" sz="5100" dirty="0">
                <a:solidFill>
                  <a:srgbClr val="002E5F"/>
                </a:solidFill>
                <a:ea typeface="Calibri" panose="020F0502020204030204" pitchFamily="34" charset="0"/>
                <a:cs typeface="Helvetica" panose="020B0604020202020204" pitchFamily="34" charset="0"/>
              </a:rPr>
              <a:t>The impact of COVID-19 on cognition and behaviour </a:t>
            </a:r>
            <a:r>
              <a:rPr lang="en-GB" sz="5100" dirty="0">
                <a:solidFill>
                  <a:srgbClr val="459347"/>
                </a:solidFill>
                <a:ea typeface="Calibri" panose="020F0502020204030204" pitchFamily="34" charset="0"/>
                <a:cs typeface="Helvetica" panose="020B0604020202020204" pitchFamily="34" charset="0"/>
              </a:rPr>
              <a:t>(Nathan </a:t>
            </a:r>
            <a:r>
              <a:rPr lang="en-GB" sz="5100" dirty="0" err="1">
                <a:solidFill>
                  <a:srgbClr val="459347"/>
                </a:solidFill>
                <a:ea typeface="Calibri" panose="020F0502020204030204" pitchFamily="34" charset="0"/>
                <a:cs typeface="Helvetica" panose="020B0604020202020204" pitchFamily="34" charset="0"/>
              </a:rPr>
              <a:t>Heflick</a:t>
            </a:r>
            <a:r>
              <a:rPr lang="en-GB" sz="5100" dirty="0">
                <a:solidFill>
                  <a:srgbClr val="459347"/>
                </a:solidFill>
                <a:ea typeface="Calibri" panose="020F0502020204030204" pitchFamily="34" charset="0"/>
                <a:cs typeface="Helvetica" panose="020B0604020202020204" pitchFamily="34" charset="0"/>
              </a:rPr>
              <a:t>). </a:t>
            </a:r>
            <a:r>
              <a:rPr lang="en-GB" sz="5100" dirty="0">
                <a:solidFill>
                  <a:srgbClr val="E7E6E6">
                    <a:lumMod val="10000"/>
                  </a:srgbClr>
                </a:solidFill>
                <a:ea typeface="Calibri" panose="020F0502020204030204" pitchFamily="34" charset="0"/>
                <a:cs typeface="Helvetica" panose="020B0604020202020204" pitchFamily="34" charset="0"/>
              </a:rPr>
              <a:t>Coronavirus related to worse short-term memory; pandemic increased social anxiety and short-term behaviours aimed at improving mood.</a:t>
            </a:r>
          </a:p>
          <a:p>
            <a:pPr marL="428625" indent="-428625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GB" sz="5100" dirty="0">
                <a:solidFill>
                  <a:srgbClr val="002E5F"/>
                </a:solidFill>
                <a:ea typeface="Calibri" panose="020F0502020204030204" pitchFamily="34" charset="0"/>
                <a:cs typeface="Helvetica" panose="020B0604020202020204" pitchFamily="34" charset="0"/>
              </a:rPr>
              <a:t>The effects of media on children's body perceptions and body ideals </a:t>
            </a:r>
            <a:r>
              <a:rPr lang="en-GB" sz="5100" dirty="0">
                <a:solidFill>
                  <a:srgbClr val="459347"/>
                </a:solidFill>
                <a:ea typeface="Calibri" panose="020F0502020204030204" pitchFamily="34" charset="0"/>
                <a:cs typeface="Helvetica" panose="020B0604020202020204" pitchFamily="34" charset="0"/>
              </a:rPr>
              <a:t>(Tracey Thornborrow). </a:t>
            </a:r>
            <a:r>
              <a:rPr lang="en-GB" sz="5100" dirty="0">
                <a:solidFill>
                  <a:srgbClr val="E7E6E6">
                    <a:lumMod val="10000"/>
                  </a:srgbClr>
                </a:solidFill>
                <a:ea typeface="Calibri" panose="020F0502020204030204" pitchFamily="34" charset="0"/>
                <a:cs typeface="Helvetica" panose="020B0604020202020204" pitchFamily="34" charset="0"/>
              </a:rPr>
              <a:t>Consequences of media exposure, in collaboration with Durham University, Spain, Argentina, and Colombia.</a:t>
            </a:r>
          </a:p>
          <a:p>
            <a:pPr marL="514350" indent="-514350">
              <a:buFont typeface="Symbol" panose="05050102010706020507" pitchFamily="18" charset="2"/>
              <a:buChar char=""/>
            </a:pPr>
            <a:endParaRPr lang="en-GB" sz="28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Symbol" panose="05050102010706020507" pitchFamily="18" charset="2"/>
              <a:buChar char="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61B770-C048-47BF-A580-114A62012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0358" y="547693"/>
            <a:ext cx="4995117" cy="381950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F7AC784-51DF-4E2C-9457-B13D582C1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i="1" u="sng" dirty="0">
                <a:latin typeface="+mn-lt"/>
              </a:rPr>
              <a:t>Social Psychology Research Group:</a:t>
            </a:r>
            <a:endParaRPr lang="en-GB" sz="54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30562AA-67AC-4D20-861F-DB021FD2E3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8400" y="1286196"/>
            <a:ext cx="13130213" cy="763588"/>
          </a:xfrm>
        </p:spPr>
        <p:txBody>
          <a:bodyPr/>
          <a:lstStyle/>
          <a:p>
            <a:r>
              <a:rPr lang="en-US" sz="4000" i="1" dirty="0">
                <a:solidFill>
                  <a:srgbClr val="459347"/>
                </a:solidFill>
                <a:latin typeface="+mn-lt"/>
              </a:rPr>
              <a:t>Ruth Gaunt &amp; Nathan Heflick</a:t>
            </a:r>
            <a:br>
              <a:rPr lang="en-US" i="1" u="sng" dirty="0"/>
            </a:br>
            <a:br>
              <a:rPr lang="en-US" i="1" u="sng" dirty="0"/>
            </a:br>
            <a:endParaRPr lang="en-US" sz="2400" i="1" dirty="0">
              <a:solidFill>
                <a:srgbClr val="4593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845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458" y="361380"/>
            <a:ext cx="9756624" cy="1349136"/>
          </a:xfrm>
        </p:spPr>
        <p:txBody>
          <a:bodyPr vert="horz" lIns="137160" tIns="68580" rIns="137160" bIns="68580" rtlCol="0" anchor="ctr">
            <a:noAutofit/>
          </a:bodyPr>
          <a:lstStyle/>
          <a:p>
            <a:r>
              <a:rPr lang="en-US" sz="5400" i="1" u="sng" dirty="0">
                <a:latin typeface="+mn-lt"/>
              </a:rPr>
              <a:t>Social Psychology Research Group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18458" y="1719947"/>
            <a:ext cx="10017563" cy="6690131"/>
          </a:xfrm>
        </p:spPr>
        <p:txBody>
          <a:bodyPr vert="horz" lIns="137160" tIns="68580" rIns="137160" bIns="6858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002060"/>
                </a:solidFill>
                <a:latin typeface="+mn-lt"/>
                <a:cs typeface="Helvetica"/>
              </a:rPr>
              <a:t>Caregiving dads, breadwinning mums: Transforming gender in work and childcare: </a:t>
            </a:r>
            <a:r>
              <a:rPr lang="en-US" sz="4000" dirty="0">
                <a:solidFill>
                  <a:schemeClr val="tx1"/>
                </a:solidFill>
                <a:latin typeface="+mn-lt"/>
                <a:cs typeface="Helvetica"/>
              </a:rPr>
              <a:t> </a:t>
            </a:r>
            <a:endParaRPr lang="en-US" sz="4000" dirty="0">
              <a:solidFill>
                <a:schemeClr val="tx1"/>
              </a:solidFill>
              <a:latin typeface="+mn-lt"/>
              <a:cs typeface="Helvetic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700" dirty="0">
                <a:solidFill>
                  <a:srgbClr val="459347"/>
                </a:solidFill>
                <a:latin typeface="+mn-lt"/>
                <a:cs typeface="Helvetica" panose="020B0604020202020204" pitchFamily="34" charset="0"/>
              </a:rPr>
              <a:t>Ruth Gaunt &amp; Ana Jordan </a:t>
            </a:r>
            <a:r>
              <a:rPr lang="en-US" sz="2700" dirty="0">
                <a:solidFill>
                  <a:srgbClr val="000204"/>
                </a:solidFill>
                <a:latin typeface="+mn-lt"/>
                <a:cs typeface="Helvetica" panose="020B0604020202020204" pitchFamily="34" charset="0"/>
              </a:rPr>
              <a:t>(</a:t>
            </a:r>
            <a:r>
              <a:rPr lang="en-GB" sz="2700" dirty="0">
                <a:solidFill>
                  <a:srgbClr val="000204"/>
                </a:solidFill>
                <a:latin typeface="+mn-lt"/>
                <a:ea typeface="Arial" panose="020B0604020202020204" pitchFamily="34" charset="0"/>
                <a:cs typeface="Helvetica" panose="020B0604020202020204" pitchFamily="34" charset="0"/>
              </a:rPr>
              <a:t>£173,510)</a:t>
            </a:r>
            <a:endParaRPr lang="en-US" sz="2700" dirty="0">
              <a:solidFill>
                <a:srgbClr val="000204"/>
              </a:solidFill>
              <a:latin typeface="+mn-lt"/>
              <a:cs typeface="Helvetic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endParaRPr lang="en-US" sz="2400" b="1" i="0" dirty="0">
              <a:solidFill>
                <a:srgbClr val="459347"/>
              </a:solidFill>
              <a:latin typeface="+mn-lt"/>
              <a:cs typeface="Helvetica" panose="020B0604020202020204" pitchFamily="34" charset="0"/>
            </a:endParaRPr>
          </a:p>
          <a:p>
            <a:pPr marL="428625" indent="-3429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200" i="0" dirty="0">
                <a:solidFill>
                  <a:schemeClr val="tx1"/>
                </a:solidFill>
                <a:latin typeface="+mn-lt"/>
                <a:cs typeface="Helvetica" panose="020B0604020202020204" pitchFamily="34" charset="0"/>
              </a:rPr>
              <a:t>3-year mixed-methods project: Nuffield Foundation. </a:t>
            </a:r>
          </a:p>
          <a:p>
            <a:pPr marL="428625" indent="-3429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200" i="0" dirty="0">
                <a:solidFill>
                  <a:schemeClr val="tx1"/>
                </a:solidFill>
                <a:latin typeface="+mn-lt"/>
                <a:cs typeface="Helvetica" panose="020B0604020202020204" pitchFamily="34" charset="0"/>
              </a:rPr>
              <a:t>Compares couples who share childcare equally, couples who reverse roles &amp; traditional couples.</a:t>
            </a:r>
          </a:p>
          <a:p>
            <a:pPr marL="428625" indent="-3429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200" i="0" dirty="0">
                <a:solidFill>
                  <a:schemeClr val="tx1"/>
                </a:solidFill>
                <a:latin typeface="+mn-lt"/>
                <a:cs typeface="Helvetica" panose="020B0604020202020204" pitchFamily="34" charset="0"/>
              </a:rPr>
              <a:t>Routes and barriers to greater gender equality and highlight policy changes. </a:t>
            </a:r>
          </a:p>
          <a:p>
            <a:pPr marL="428625" indent="-3429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200" i="0" dirty="0">
                <a:solidFill>
                  <a:schemeClr val="tx1"/>
                </a:solidFill>
                <a:latin typeface="+mn-lt"/>
                <a:cs typeface="Helvetica" panose="020B0604020202020204" pitchFamily="34" charset="0"/>
              </a:rPr>
              <a:t>Public report will be launched in a webinar hosted by the Women’s Budget Group in September.</a:t>
            </a:r>
          </a:p>
          <a:p>
            <a:pPr marL="51435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70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EDE7F3-2F29-4835-BB25-20C7430988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>
          <a:xfrm>
            <a:off x="13389024" y="266661"/>
            <a:ext cx="4320854" cy="2794638"/>
          </a:xfrm>
          <a:prstGeom prst="rect">
            <a:avLst/>
          </a:prstGeom>
        </p:spPr>
      </p:pic>
      <p:pic>
        <p:nvPicPr>
          <p:cNvPr id="7" name="Picture 6" descr="A picture containing person, ground, outdoor, standing&#10;&#10;Description automatically generated">
            <a:extLst>
              <a:ext uri="{FF2B5EF4-FFF2-40B4-BE49-F238E27FC236}">
                <a16:creationId xmlns:a16="http://schemas.microsoft.com/office/drawing/2014/main" id="{4D666B0B-AAC6-4A13-9B17-9A86F0F14B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89024" y="3268319"/>
            <a:ext cx="4320854" cy="2655233"/>
          </a:xfrm>
          <a:prstGeom prst="rect">
            <a:avLst/>
          </a:prstGeom>
        </p:spPr>
      </p:pic>
      <p:pic>
        <p:nvPicPr>
          <p:cNvPr id="9" name="Picture 8" descr="A picture containing person, indoor, little&#10;&#10;Description automatically generated">
            <a:extLst>
              <a:ext uri="{FF2B5EF4-FFF2-40B4-BE49-F238E27FC236}">
                <a16:creationId xmlns:a16="http://schemas.microsoft.com/office/drawing/2014/main" id="{D16DB3F3-6EED-47D7-AF39-E896B54D5E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89024" y="6130572"/>
            <a:ext cx="4320854" cy="249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51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CENTRES in the school of psychology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A03A21-A847-4BD2-B9E4-ABE850F76B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31757" y="5836803"/>
            <a:ext cx="8906720" cy="1212843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The Autism Research Innovation Centre (ARIC) &amp; The Lincoln Sleep Research Centre </a:t>
            </a:r>
            <a:endParaRPr lang="en-GB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94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8AC8790-F572-EA4C-A9BB-7D610E43AB2E}"/>
              </a:ext>
            </a:extLst>
          </p:cNvPr>
          <p:cNvSpPr/>
          <p:nvPr/>
        </p:nvSpPr>
        <p:spPr>
          <a:xfrm>
            <a:off x="587829" y="762978"/>
            <a:ext cx="17112341" cy="7657797"/>
          </a:xfrm>
          <a:prstGeom prst="rect">
            <a:avLst/>
          </a:prstGeom>
          <a:solidFill>
            <a:srgbClr val="346B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8CA525-D3B7-3E42-8686-BFA172406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71" y="1097429"/>
            <a:ext cx="9446146" cy="73233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2D65840-399E-4275-A645-C50391542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812" y="1524978"/>
            <a:ext cx="4435206" cy="4380522"/>
          </a:xfrm>
        </p:spPr>
        <p:txBody>
          <a:bodyPr/>
          <a:lstStyle/>
          <a:p>
            <a:pPr algn="l"/>
            <a:r>
              <a:rPr lang="en-GB" sz="3600" i="1" u="sng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 Autism Research Innovation Centre (ARIC</a:t>
            </a:r>
            <a:r>
              <a:rPr lang="en-GB" sz="3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) </a:t>
            </a:r>
            <a:br>
              <a:rPr lang="en-GB" sz="3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br>
              <a:rPr lang="en-GB" sz="3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GB" sz="3600" i="1" dirty="0">
                <a:solidFill>
                  <a:srgbClr val="92D050"/>
                </a:solidFill>
                <a:latin typeface="+mn-lt"/>
                <a:ea typeface="+mn-ea"/>
                <a:cs typeface="+mn-cs"/>
              </a:rPr>
              <a:t>Niko Kargas</a:t>
            </a:r>
            <a:endParaRPr lang="en-US" i="1" dirty="0" err="1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609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53143" y="1368536"/>
            <a:ext cx="17199428" cy="334765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Outputs published in leading journals such as </a:t>
            </a:r>
            <a:r>
              <a:rPr lang="en-US" i="1" dirty="0"/>
              <a:t>Sleep Medicine Reviews</a:t>
            </a:r>
            <a:r>
              <a:rPr lang="en-US" dirty="0"/>
              <a:t>.</a:t>
            </a:r>
          </a:p>
          <a:p>
            <a:pPr>
              <a:lnSpc>
                <a:spcPct val="110000"/>
              </a:lnSpc>
            </a:pPr>
            <a:r>
              <a:rPr lang="en-US" dirty="0"/>
              <a:t>“Neural Entrainment of Brain Rhythms to Aid Sleep” (</a:t>
            </a:r>
            <a:r>
              <a:rPr lang="en-US" dirty="0">
                <a:solidFill>
                  <a:srgbClr val="459347"/>
                </a:solidFill>
              </a:rPr>
              <a:t>Simon Durrant </a:t>
            </a:r>
            <a:r>
              <a:rPr lang="en-US" dirty="0"/>
              <a:t>and </a:t>
            </a:r>
            <a:r>
              <a:rPr lang="en-US" dirty="0">
                <a:solidFill>
                  <a:srgbClr val="459347"/>
                </a:solidFill>
              </a:rPr>
              <a:t>Kirsty Miller; </a:t>
            </a:r>
            <a:r>
              <a:rPr lang="en-US" dirty="0"/>
              <a:t>British Academy/Leverhulme Trust).</a:t>
            </a:r>
          </a:p>
          <a:p>
            <a:pPr>
              <a:lnSpc>
                <a:spcPct val="110000"/>
              </a:lnSpc>
            </a:pPr>
            <a:r>
              <a:rPr lang="en-GB" dirty="0"/>
              <a:t>Consultancy contract for service evaluation of the “Sleep Talkers” project (</a:t>
            </a:r>
            <a:r>
              <a:rPr lang="en-GB" dirty="0">
                <a:solidFill>
                  <a:srgbClr val="459347"/>
                </a:solidFill>
              </a:rPr>
              <a:t>Simon Durrant </a:t>
            </a:r>
            <a:r>
              <a:rPr lang="en-GB" dirty="0">
                <a:solidFill>
                  <a:srgbClr val="000204"/>
                </a:solidFill>
              </a:rPr>
              <a:t>and</a:t>
            </a:r>
            <a:r>
              <a:rPr lang="en-GB" dirty="0">
                <a:solidFill>
                  <a:srgbClr val="459347"/>
                </a:solidFill>
              </a:rPr>
              <a:t> Dave Dawson</a:t>
            </a:r>
            <a:r>
              <a:rPr lang="en-GB" dirty="0"/>
              <a:t>; The Sleep Charity - £20,000.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i="1" u="sng" dirty="0">
                <a:latin typeface="+mn-lt"/>
              </a:rPr>
              <a:t>Lincoln Sleep Research Centre (</a:t>
            </a:r>
            <a:r>
              <a:rPr lang="en-US" sz="5400" u="sng" dirty="0" err="1">
                <a:latin typeface="+mn-lt"/>
              </a:rPr>
              <a:t>LiSReC</a:t>
            </a:r>
            <a:r>
              <a:rPr lang="en-US" sz="5400" i="1" u="sng" dirty="0">
                <a:latin typeface="+mn-lt"/>
              </a:rPr>
              <a:t>)</a:t>
            </a:r>
            <a:endParaRPr lang="en-US" sz="5400" u="sng" dirty="0">
              <a:latin typeface="+mn-lt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44F309DE-374C-477A-8DA2-D9FFBB5139B3}"/>
              </a:ext>
            </a:extLst>
          </p:cNvPr>
          <p:cNvSpPr txBox="1">
            <a:spLocks/>
          </p:cNvSpPr>
          <p:nvPr/>
        </p:nvSpPr>
        <p:spPr>
          <a:xfrm>
            <a:off x="653143" y="4716191"/>
            <a:ext cx="11647714" cy="37446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69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711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952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193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000" dirty="0">
                <a:solidFill>
                  <a:srgbClr val="459347"/>
                </a:solidFill>
                <a:latin typeface="+mn-lt"/>
              </a:rPr>
              <a:t>Michael Mireku</a:t>
            </a:r>
            <a:r>
              <a:rPr lang="en-US" sz="4000" dirty="0">
                <a:latin typeface="+mn-lt"/>
              </a:rPr>
              <a:t>, </a:t>
            </a:r>
            <a:r>
              <a:rPr lang="en-US" sz="4000" dirty="0">
                <a:solidFill>
                  <a:srgbClr val="459347"/>
                </a:solidFill>
                <a:latin typeface="+mn-lt"/>
              </a:rPr>
              <a:t>Caroline Horton </a:t>
            </a:r>
            <a:r>
              <a:rPr lang="en-US" sz="4000" dirty="0">
                <a:latin typeface="+mn-lt"/>
              </a:rPr>
              <a:t>and </a:t>
            </a:r>
            <a:r>
              <a:rPr lang="en-US" sz="4000" dirty="0">
                <a:solidFill>
                  <a:srgbClr val="459347"/>
                </a:solidFill>
                <a:latin typeface="+mn-lt"/>
              </a:rPr>
              <a:t>Simon Durrant </a:t>
            </a:r>
            <a:r>
              <a:rPr lang="en-US" sz="4000" dirty="0">
                <a:latin typeface="+mn-lt"/>
              </a:rPr>
              <a:t>are currently developing a </a:t>
            </a:r>
            <a:r>
              <a:rPr lang="en-US" sz="4000" dirty="0" err="1">
                <a:latin typeface="+mn-lt"/>
              </a:rPr>
              <a:t>LiSReC</a:t>
            </a:r>
            <a:r>
              <a:rPr lang="en-US" sz="4000" dirty="0">
                <a:latin typeface="+mn-lt"/>
              </a:rPr>
              <a:t>-led project on student sleep with partners at other universities and charities.</a:t>
            </a:r>
          </a:p>
          <a:p>
            <a:pPr>
              <a:lnSpc>
                <a:spcPct val="100000"/>
              </a:lnSpc>
            </a:pPr>
            <a:r>
              <a:rPr lang="en-GB" sz="4000" dirty="0">
                <a:solidFill>
                  <a:srgbClr val="459347"/>
                </a:solidFill>
                <a:latin typeface="+mn-lt"/>
              </a:rPr>
              <a:t>Simon Durrant </a:t>
            </a:r>
            <a:r>
              <a:rPr lang="en-GB" sz="4000" dirty="0">
                <a:latin typeface="+mn-lt"/>
              </a:rPr>
              <a:t>is current Treasurer and Trustee of the British Sleep Society.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A4D875-B8EE-4D16-9533-6EA1DD177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2092" y="4716191"/>
            <a:ext cx="5016029" cy="334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34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9706" y="4032184"/>
            <a:ext cx="10924293" cy="1141913"/>
          </a:xfrm>
        </p:spPr>
        <p:txBody>
          <a:bodyPr/>
          <a:lstStyle/>
          <a:p>
            <a:r>
              <a:rPr lang="en-US" dirty="0"/>
              <a:t>IMPACT in the school of psychology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A03A21-A847-4BD2-B9E4-ABE850F76B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92107" y="5771489"/>
            <a:ext cx="8906720" cy="521553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REF 2021 AND BEYOND</a:t>
            </a:r>
            <a:endParaRPr lang="en-GB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83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FEA651-9413-4FA6-890A-2BB41E971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i="1" u="sng" dirty="0">
                <a:latin typeface="+mn-lt"/>
              </a:rPr>
              <a:t>REF 2021 Impact</a:t>
            </a:r>
            <a:endParaRPr lang="en-GB" sz="5400" i="1" u="sng" dirty="0">
              <a:latin typeface="+mn-lt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735FF5B-8822-4C4E-8663-17CA6757AB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2515" y="1246278"/>
            <a:ext cx="17765485" cy="1076904"/>
          </a:xfrm>
        </p:spPr>
        <p:txBody>
          <a:bodyPr vert="horz" lIns="137160" tIns="68580" rIns="137160" bIns="6858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sz="4000" dirty="0">
                <a:latin typeface="Arial"/>
                <a:ea typeface="Times New Roman" panose="02020603050405020304" pitchFamily="18" charset="0"/>
              </a:rPr>
              <a:t>The Barbary Macaque Project: Applying Psychology to Animal Conservation:</a:t>
            </a:r>
            <a:endParaRPr lang="en-GB" sz="4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GB" sz="3200" dirty="0">
                <a:solidFill>
                  <a:srgbClr val="459347"/>
                </a:solidFill>
              </a:rPr>
              <a:t>Bonaventura </a:t>
            </a:r>
            <a:r>
              <a:rPr lang="en-GB" sz="3200" dirty="0" err="1">
                <a:solidFill>
                  <a:srgbClr val="459347"/>
                </a:solidFill>
              </a:rPr>
              <a:t>Majolo</a:t>
            </a:r>
            <a:r>
              <a:rPr lang="en-GB" sz="3200" dirty="0">
                <a:solidFill>
                  <a:srgbClr val="459347"/>
                </a:solidFill>
              </a:rPr>
              <a:t> &amp; Laëtitia Marechal</a:t>
            </a:r>
            <a:endParaRPr lang="en-US" sz="3200" dirty="0">
              <a:solidFill>
                <a:srgbClr val="459347"/>
              </a:solidFill>
            </a:endParaRPr>
          </a:p>
          <a:p>
            <a:endParaRPr lang="en-GB" sz="27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385524A-8F9F-430D-A597-670F726BB130}"/>
              </a:ext>
            </a:extLst>
          </p:cNvPr>
          <p:cNvSpPr txBox="1">
            <a:spLocks/>
          </p:cNvSpPr>
          <p:nvPr/>
        </p:nvSpPr>
        <p:spPr>
          <a:xfrm>
            <a:off x="522515" y="2947592"/>
            <a:ext cx="17334705" cy="5675438"/>
          </a:xfrm>
          <a:prstGeom prst="rect">
            <a:avLst/>
          </a:prstGeom>
        </p:spPr>
        <p:txBody>
          <a:bodyPr lIns="137160" tIns="68580" rIns="137160" bIns="6858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69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711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952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193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3000" i="1" dirty="0">
                <a:latin typeface="+mn-lt"/>
                <a:cs typeface="Helvetica"/>
              </a:rPr>
              <a:t>Research leading to impact</a:t>
            </a:r>
          </a:p>
          <a:p>
            <a:pPr>
              <a:lnSpc>
                <a:spcPct val="100000"/>
              </a:lnSpc>
            </a:pPr>
            <a:r>
              <a:rPr lang="en-GB" sz="3000" dirty="0">
                <a:latin typeface="+mn-lt"/>
                <a:cs typeface="Helvetica"/>
              </a:rPr>
              <a:t>Ecological challenges for macaques.</a:t>
            </a:r>
          </a:p>
          <a:p>
            <a:pPr>
              <a:lnSpc>
                <a:spcPct val="100000"/>
              </a:lnSpc>
            </a:pPr>
            <a:r>
              <a:rPr lang="en-GB" sz="3000" dirty="0">
                <a:latin typeface="+mn-lt"/>
                <a:cs typeface="Helvetica"/>
              </a:rPr>
              <a:t>Benefits of sociality for stress/well-being.</a:t>
            </a:r>
          </a:p>
          <a:p>
            <a:pPr>
              <a:lnSpc>
                <a:spcPct val="100000"/>
              </a:lnSpc>
            </a:pPr>
            <a:r>
              <a:rPr lang="en-GB" sz="3000" dirty="0">
                <a:latin typeface="+mn-lt"/>
                <a:cs typeface="Helvetica"/>
              </a:rPr>
              <a:t>Human-macaque interactions.</a:t>
            </a:r>
          </a:p>
          <a:p>
            <a:pPr>
              <a:lnSpc>
                <a:spcPct val="100000"/>
              </a:lnSpc>
            </a:pPr>
            <a:r>
              <a:rPr lang="en-GB" sz="3000" dirty="0">
                <a:latin typeface="+mn-lt"/>
                <a:cs typeface="Helvetica"/>
              </a:rPr>
              <a:t>Biological conservation.</a:t>
            </a:r>
          </a:p>
          <a:p>
            <a:pPr>
              <a:lnSpc>
                <a:spcPct val="100000"/>
              </a:lnSpc>
            </a:pPr>
            <a:r>
              <a:rPr lang="en-GB" sz="3000" dirty="0">
                <a:latin typeface="+mn-lt"/>
                <a:cs typeface="Helvetica"/>
              </a:rPr>
              <a:t>Human perception of wildlife.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1800" dirty="0">
              <a:latin typeface="+mn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3600" dirty="0">
                <a:latin typeface="+mn-lt"/>
                <a:cs typeface="Helvetica"/>
              </a:rPr>
              <a:t>&gt;30 outputs. Papers included in impact case published in: </a:t>
            </a:r>
            <a:r>
              <a:rPr lang="en-GB" sz="3600" i="1" dirty="0">
                <a:latin typeface="+mn-lt"/>
                <a:cs typeface="Helvetica"/>
              </a:rPr>
              <a:t>Biology Letters, Proceedings of the National Academy of Sciences, Journal of Personality and Social Psychology, Scientific Reports, Biological Conservation </a:t>
            </a:r>
            <a:r>
              <a:rPr lang="en-GB" sz="3600" dirty="0">
                <a:latin typeface="+mn-lt"/>
                <a:cs typeface="Helvetica"/>
              </a:rPr>
              <a:t>and </a:t>
            </a:r>
            <a:r>
              <a:rPr lang="en-GB" sz="3600" i="1" dirty="0" err="1">
                <a:latin typeface="+mn-lt"/>
                <a:cs typeface="Helvetica"/>
              </a:rPr>
              <a:t>PeerJ</a:t>
            </a:r>
            <a:r>
              <a:rPr lang="en-GB" sz="3600" i="1" dirty="0">
                <a:latin typeface="+mn-lt"/>
                <a:cs typeface="Helvetica"/>
              </a:rPr>
              <a:t>.</a:t>
            </a:r>
            <a:endParaRPr lang="en-GB" sz="3600" i="1" dirty="0">
              <a:latin typeface="+mn-lt"/>
            </a:endParaRPr>
          </a:p>
          <a:p>
            <a:endParaRPr lang="en-GB" sz="3000" dirty="0"/>
          </a:p>
        </p:txBody>
      </p:sp>
      <p:pic>
        <p:nvPicPr>
          <p:cNvPr id="12" name="Picture 7" descr="Barbary on tree">
            <a:extLst>
              <a:ext uri="{FF2B5EF4-FFF2-40B4-BE49-F238E27FC236}">
                <a16:creationId xmlns:a16="http://schemas.microsoft.com/office/drawing/2014/main" id="{3FE844CD-2309-4D85-B908-6B41CE489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55830" y="2414425"/>
            <a:ext cx="6601390" cy="4006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15878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5908F437-14E3-47C7-9A05-94389677E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945" y="2529457"/>
            <a:ext cx="11087541" cy="6200885"/>
          </a:xfrm>
        </p:spPr>
        <p:txBody>
          <a:bodyPr vert="horz" lIns="137160" tIns="68580" rIns="137160" bIns="68580" rtlCol="0" anchor="t"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GB" sz="4600" dirty="0"/>
              <a:t>Changed international and national trade laws to upgrade the Barbary macaque protection status (CITES 2016, EU Wildlife Trade legislation 2017).</a:t>
            </a:r>
          </a:p>
          <a:p>
            <a:pPr>
              <a:lnSpc>
                <a:spcPct val="120000"/>
              </a:lnSpc>
            </a:pPr>
            <a:r>
              <a:rPr lang="en-GB" sz="4600" dirty="0"/>
              <a:t>Designed conservation strategies with Moroccan (Action Plan 2012) and Algerian (Action Plan 2018) governments.</a:t>
            </a:r>
          </a:p>
          <a:p>
            <a:pPr>
              <a:lnSpc>
                <a:spcPct val="120000"/>
              </a:lnSpc>
            </a:pPr>
            <a:r>
              <a:rPr lang="en-GB" sz="4600" dirty="0"/>
              <a:t>Designed guidelines for the tourist industry on wildlife tourism, now used by over 20 international tourism businesses (e.g. Trip Advisor, Kuoni).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FEA651-9413-4FA6-890A-2BB41E971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i="1" u="sng" dirty="0">
                <a:latin typeface="+mn-lt"/>
              </a:rPr>
              <a:t>REF 2021 Impact</a:t>
            </a:r>
            <a:endParaRPr lang="en-GB" sz="5400" i="1" u="sng" dirty="0"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847EBF-F1DC-43EA-8472-625A2E46E9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2525" y="1303795"/>
            <a:ext cx="12230178" cy="873348"/>
          </a:xfrm>
        </p:spPr>
        <p:txBody>
          <a:bodyPr vert="horz" lIns="137160" tIns="68580" rIns="137160" bIns="6858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700" dirty="0">
                <a:latin typeface="Arial"/>
                <a:ea typeface="Times New Roman" panose="02020603050405020304" pitchFamily="18" charset="0"/>
              </a:rPr>
              <a:t>The Barbary Macaque Project: Applying Psychology to Animal Conservation:</a:t>
            </a:r>
            <a:endParaRPr lang="en-GB" sz="27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GB" sz="27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8" name="Picture 6" descr="P1040559.JPG">
            <a:extLst>
              <a:ext uri="{FF2B5EF4-FFF2-40B4-BE49-F238E27FC236}">
                <a16:creationId xmlns:a16="http://schemas.microsoft.com/office/drawing/2014/main" id="{E5ED2C71-F980-4246-A63D-047AB65A070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86597" y="2359719"/>
            <a:ext cx="5819458" cy="436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9416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05BAFB-B3DC-45B3-8335-6A954F4E8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322" y="444954"/>
            <a:ext cx="12230178" cy="607343"/>
          </a:xfrm>
        </p:spPr>
        <p:txBody>
          <a:bodyPr/>
          <a:lstStyle/>
          <a:p>
            <a:r>
              <a:rPr lang="en-US" sz="5400" i="1" u="sng" dirty="0">
                <a:latin typeface="+mn-lt"/>
              </a:rPr>
              <a:t>Introduction</a:t>
            </a:r>
            <a:endParaRPr lang="en-GB" sz="5400" i="1" u="sng" dirty="0">
              <a:latin typeface="+mn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E5AE6CC-564A-4802-8ED5-EE9C4E61DB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09722" y="1130816"/>
            <a:ext cx="12230178" cy="764381"/>
          </a:xfrm>
        </p:spPr>
        <p:txBody>
          <a:bodyPr/>
          <a:lstStyle/>
          <a:p>
            <a:r>
              <a:rPr lang="en-US" sz="4000" dirty="0">
                <a:latin typeface="+mn-lt"/>
              </a:rPr>
              <a:t>Overview:</a:t>
            </a:r>
            <a:endParaRPr lang="en-GB" sz="4000" dirty="0">
              <a:latin typeface="+mn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5F7B85-DDFA-4AF1-BEFA-E1879BA00A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3003" y="1895197"/>
            <a:ext cx="10215111" cy="6922231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Research Groups:</a:t>
            </a:r>
          </a:p>
          <a:p>
            <a:pPr marL="1133325" lvl="1" indent="-428625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3500" dirty="0"/>
              <a:t>Forensic and Crime Research Group; </a:t>
            </a:r>
          </a:p>
          <a:p>
            <a:pPr marL="1133325" lvl="1" indent="-428625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3500" dirty="0"/>
              <a:t>Cognitive Psychology Research Group;</a:t>
            </a:r>
          </a:p>
          <a:p>
            <a:pPr marL="1133325" lvl="1" indent="-428625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3500" dirty="0"/>
              <a:t>Psychological Health &amp; Wellbeing (</a:t>
            </a:r>
            <a:r>
              <a:rPr lang="en-US" sz="3500" dirty="0" err="1"/>
              <a:t>PheW</a:t>
            </a:r>
            <a:r>
              <a:rPr lang="en-US" sz="3500" dirty="0"/>
              <a:t>);</a:t>
            </a:r>
          </a:p>
          <a:p>
            <a:pPr marL="1133325" lvl="1" indent="-428625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3500" dirty="0"/>
              <a:t>Development and Behaviour Research Group; </a:t>
            </a:r>
          </a:p>
          <a:p>
            <a:pPr marL="1133325" lvl="1" indent="-428625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3500" dirty="0"/>
              <a:t>Social Psychology Research Group.</a:t>
            </a:r>
          </a:p>
          <a:p>
            <a:pPr marL="1133325" lvl="1" indent="-428625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514350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Research </a:t>
            </a:r>
            <a:r>
              <a:rPr lang="en-US" dirty="0" err="1"/>
              <a:t>Centres</a:t>
            </a:r>
            <a:r>
              <a:rPr lang="en-US" dirty="0"/>
              <a:t>:</a:t>
            </a:r>
          </a:p>
          <a:p>
            <a:pPr marL="1133325" lvl="1" indent="-428625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3500" dirty="0"/>
              <a:t>Autism Research Innovation Centre;</a:t>
            </a:r>
          </a:p>
          <a:p>
            <a:pPr marL="1133325" lvl="1" indent="-428625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3500" dirty="0"/>
              <a:t>Lincoln Sleep Research Centre.</a:t>
            </a:r>
          </a:p>
          <a:p>
            <a:pPr marL="1133325" lvl="1" indent="-428625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514350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/>
              <a:t>Impact: REF and beyond.</a:t>
            </a:r>
          </a:p>
        </p:txBody>
      </p:sp>
      <p:pic>
        <p:nvPicPr>
          <p:cNvPr id="1026" name="Picture 2" descr="Glowing abstract brain">
            <a:extLst>
              <a:ext uri="{FF2B5EF4-FFF2-40B4-BE49-F238E27FC236}">
                <a16:creationId xmlns:a16="http://schemas.microsoft.com/office/drawing/2014/main" id="{1F9FC19C-852F-4EF5-BB19-08F210F02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861" y="1895197"/>
            <a:ext cx="7284136" cy="582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679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FEA651-9413-4FA6-890A-2BB41E971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i="1" u="sng" dirty="0">
                <a:latin typeface="+mn-lt"/>
              </a:rPr>
              <a:t>REF 2021 Impact</a:t>
            </a:r>
            <a:endParaRPr lang="en-GB" sz="5400" i="1" u="sng" dirty="0"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847EBF-F1DC-43EA-8472-625A2E46E9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2525" y="1300083"/>
            <a:ext cx="12230178" cy="1214772"/>
          </a:xfrm>
        </p:spPr>
        <p:txBody>
          <a:bodyPr vert="horz" lIns="137160" tIns="68580" rIns="137160" bIns="68580" rtlCol="0" anchor="t">
            <a:noAutofit/>
          </a:bodyPr>
          <a:lstStyle/>
          <a:p>
            <a:r>
              <a:rPr lang="en-GB" sz="4000" dirty="0">
                <a:latin typeface="Arial"/>
                <a:ea typeface="Times New Roman" panose="02020603050405020304" pitchFamily="18" charset="0"/>
              </a:rPr>
              <a:t>Harm Minimisation in Digital Gambling:</a:t>
            </a:r>
            <a:endParaRPr lang="en-GB" sz="4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n-GB" sz="3200" dirty="0">
                <a:solidFill>
                  <a:srgbClr val="459347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Amanda Roberts &amp; Adrian Parke</a:t>
            </a:r>
          </a:p>
          <a:p>
            <a:endParaRPr lang="en-GB" sz="27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D20EEC-03B9-4457-AD4D-D5324D7DA3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7664" y="2993281"/>
            <a:ext cx="7854883" cy="5572427"/>
          </a:xfrm>
        </p:spPr>
        <p:txBody>
          <a:bodyPr vert="horz" lIns="137160" tIns="68580" rIns="137160" bIns="68580" rtlCol="0" anchor="t">
            <a:normAutofit fontScale="92500" lnSpcReduction="10000"/>
          </a:bodyPr>
          <a:lstStyle/>
          <a:p>
            <a:pPr marL="514350" indent="-5143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Inpatient residential Treatment  since </a:t>
            </a:r>
            <a:r>
              <a:rPr lang="en-US" dirty="0">
                <a:solidFill>
                  <a:srgbClr val="FF0000"/>
                </a:solidFill>
              </a:rPr>
              <a:t>1971</a:t>
            </a:r>
            <a:r>
              <a:rPr lang="en-US" dirty="0"/>
              <a:t>.</a:t>
            </a:r>
          </a:p>
          <a:p>
            <a:pPr marL="514350" indent="-5143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nly specifically gambling-focussed residential clinic in the UK.</a:t>
            </a:r>
          </a:p>
          <a:p>
            <a:pPr marL="514350" indent="-5143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  <a:cs typeface="Times New Roman" panose="02020603050405020304" pitchFamily="18" charset="0"/>
              </a:rPr>
              <a:t>12</a:t>
            </a:r>
            <a:r>
              <a:rPr lang="en-GB" dirty="0">
                <a:cs typeface="Times New Roman" panose="02020603050405020304" pitchFamily="18" charset="0"/>
              </a:rPr>
              <a:t> weeks programme- CBT based.</a:t>
            </a:r>
          </a:p>
          <a:p>
            <a:pPr marL="514350" indent="-5143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658 male clients over a 15 year period.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AE451B3-16AA-49CE-8FD3-76E3E7A5DBBF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9144000" y="2277813"/>
            <a:ext cx="8350940" cy="62561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CCE0D6-67C6-4551-97EA-271F73892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5305" y="322885"/>
            <a:ext cx="2764124" cy="1971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80EC66-E674-4B05-8B1F-B853B5A22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08945" y="8898731"/>
            <a:ext cx="3382833" cy="117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867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7">
            <a:extLst>
              <a:ext uri="{FF2B5EF4-FFF2-40B4-BE49-F238E27FC236}">
                <a16:creationId xmlns:a16="http://schemas.microsoft.com/office/drawing/2014/main" id="{BB4DD3A0-FC35-4C41-B88D-9A1D21C9A4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6174157"/>
              </p:ext>
            </p:extLst>
          </p:nvPr>
        </p:nvGraphicFramePr>
        <p:xfrm>
          <a:off x="1219201" y="2017467"/>
          <a:ext cx="14956970" cy="6181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23D41029-9349-4C9C-959D-CFA35B378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55" y="314517"/>
            <a:ext cx="12230178" cy="607343"/>
          </a:xfrm>
        </p:spPr>
        <p:txBody>
          <a:bodyPr/>
          <a:lstStyle/>
          <a:p>
            <a:r>
              <a:rPr lang="sv-SE" sz="5400" i="1" u="sng" dirty="0">
                <a:latin typeface="+mn-lt"/>
              </a:rPr>
              <a:t>Harm </a:t>
            </a:r>
            <a:r>
              <a:rPr lang="sv-SE" sz="5400" i="1" u="sng" dirty="0" err="1">
                <a:latin typeface="+mn-lt"/>
              </a:rPr>
              <a:t>Minimisation</a:t>
            </a:r>
            <a:r>
              <a:rPr lang="sv-SE" sz="5400" i="1" u="sng" dirty="0">
                <a:latin typeface="+mn-lt"/>
              </a:rPr>
              <a:t> in Digital Gambling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96398F-A9B6-42D6-BE5F-88707C7802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155" y="1087473"/>
            <a:ext cx="12230178" cy="764381"/>
          </a:xfrm>
        </p:spPr>
        <p:txBody>
          <a:bodyPr/>
          <a:lstStyle/>
          <a:p>
            <a:r>
              <a:rPr lang="en-US" dirty="0">
                <a:latin typeface="+mn-lt"/>
              </a:rPr>
              <a:t>Suicidal Ideation and Self-harm:</a:t>
            </a:r>
            <a:endParaRPr lang="en-GB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7AC7A2-0C1B-4EE9-B6AA-2E5DD37F3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2112" y="216064"/>
            <a:ext cx="2814933" cy="205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80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30331AF-D598-4CEE-A730-B3D2EA2D72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87026" y="2051245"/>
            <a:ext cx="11199607" cy="639607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3D41029-9349-4C9C-959D-CFA35B378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345" y="401422"/>
            <a:ext cx="12230178" cy="607343"/>
          </a:xfrm>
        </p:spPr>
        <p:txBody>
          <a:bodyPr/>
          <a:lstStyle/>
          <a:p>
            <a:r>
              <a:rPr lang="sv-SE" sz="5400" i="1" u="sng" dirty="0">
                <a:latin typeface="+mn-lt"/>
              </a:rPr>
              <a:t>Harm </a:t>
            </a:r>
            <a:r>
              <a:rPr lang="sv-SE" sz="5400" i="1" u="sng" dirty="0" err="1">
                <a:latin typeface="+mn-lt"/>
              </a:rPr>
              <a:t>Minimisation</a:t>
            </a:r>
            <a:r>
              <a:rPr lang="sv-SE" sz="5400" i="1" u="sng" dirty="0">
                <a:latin typeface="+mn-lt"/>
              </a:rPr>
              <a:t> in Digital Gambling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96398F-A9B6-42D6-BE5F-88707C7802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7026" y="1083730"/>
            <a:ext cx="12230178" cy="764381"/>
          </a:xfrm>
        </p:spPr>
        <p:txBody>
          <a:bodyPr/>
          <a:lstStyle/>
          <a:p>
            <a:r>
              <a:rPr lang="en-US" dirty="0"/>
              <a:t>Suicide Attempts: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7AC7A2-0C1B-4EE9-B6AA-2E5DD37F3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1519" y="446094"/>
            <a:ext cx="4988840" cy="36437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AE61CA-AB4D-430E-8672-A4B25FC8F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1519" y="4550229"/>
            <a:ext cx="4988840" cy="333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814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FEA651-9413-4FA6-890A-2BB41E971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latin typeface="+mn-lt"/>
              </a:rPr>
              <a:t>Impact</a:t>
            </a:r>
            <a:endParaRPr lang="en-GB" u="sng" dirty="0"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847EBF-F1DC-43EA-8472-625A2E46E9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2700" dirty="0">
                <a:latin typeface="Arial" panose="020B0604020202020204" pitchFamily="34" charset="0"/>
                <a:ea typeface="Times New Roman" panose="02020603050405020304" pitchFamily="18" charset="0"/>
              </a:rPr>
              <a:t>Harm Minimisation in Digital Gambling:</a:t>
            </a:r>
          </a:p>
          <a:p>
            <a:r>
              <a:rPr lang="en-GB" sz="27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1A5E300-3454-4625-8F56-5C4EFAF9FF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8457" y="2130776"/>
            <a:ext cx="8076831" cy="6308052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/>
              <a:t>Trauma, life stressors, violence.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/>
              <a:t>Gambling Commission drew on work.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/>
              <a:t>Legislation changed to reduce minimum stake size.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rgbClr val="002060"/>
                </a:solidFill>
              </a:rPr>
              <a:t>Gaming Machine (Miscellaneous Amendments and Revocation) Regulations</a:t>
            </a:r>
            <a:r>
              <a:rPr lang="en-US" i="1" dirty="0">
                <a:solidFill>
                  <a:srgbClr val="002060"/>
                </a:solidFill>
              </a:rPr>
              <a:t>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GB" dirty="0"/>
              <a:t>Gambling Related Harm All Party Parliamentary Group (GRH APPG).</a:t>
            </a:r>
            <a:endParaRPr lang="en-US" dirty="0"/>
          </a:p>
          <a:p>
            <a:endParaRPr lang="en-GB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98B9CED5-8473-488D-AD9C-D98F9E157CDD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9254843" y="2808514"/>
            <a:ext cx="8674363" cy="54365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CCE0D6-67C6-4551-97EA-271F73892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5305" y="402644"/>
            <a:ext cx="2764124" cy="197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847EBF-F1DC-43EA-8472-625A2E46E9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7893" y="1388270"/>
            <a:ext cx="9482811" cy="764381"/>
          </a:xfrm>
        </p:spPr>
        <p:txBody>
          <a:bodyPr/>
          <a:lstStyle/>
          <a:p>
            <a:endParaRPr lang="en-GB" sz="27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n-GB" sz="27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0933DB-2E58-4A8A-B6EA-6B90FA4EBD26}"/>
              </a:ext>
            </a:extLst>
          </p:cNvPr>
          <p:cNvGrpSpPr/>
          <p:nvPr/>
        </p:nvGrpSpPr>
        <p:grpSpPr>
          <a:xfrm>
            <a:off x="1240972" y="188011"/>
            <a:ext cx="16498508" cy="3572219"/>
            <a:chOff x="374904" y="925513"/>
            <a:chExt cx="7740182" cy="1732121"/>
          </a:xfrm>
        </p:grpSpPr>
        <p:sp>
          <p:nvSpPr>
            <p:cNvPr id="11" name="Content Placeholder 6">
              <a:extLst>
                <a:ext uri="{FF2B5EF4-FFF2-40B4-BE49-F238E27FC236}">
                  <a16:creationId xmlns:a16="http://schemas.microsoft.com/office/drawing/2014/main" id="{6496ED5D-05FC-45BF-AD6B-1B2FFDD5EEE8}"/>
                </a:ext>
              </a:extLst>
            </p:cNvPr>
            <p:cNvSpPr txBox="1">
              <a:spLocks/>
            </p:cNvSpPr>
            <p:nvPr/>
          </p:nvSpPr>
          <p:spPr>
            <a:xfrm>
              <a:off x="374904" y="925513"/>
              <a:ext cx="7706111" cy="1732121"/>
            </a:xfrm>
            <a:prstGeom prst="rect">
              <a:avLst/>
            </a:prstGeom>
            <a:solidFill>
              <a:schemeClr val="tx1"/>
            </a:solidFill>
          </p:spPr>
          <p:txBody>
            <a:bodyPr lIns="137160" tIns="68580" rIns="137160" bIns="68580" anchor="t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kern="1200" baseline="0">
                  <a:solidFill>
                    <a:schemeClr val="bg2">
                      <a:lumMod val="10000"/>
                    </a:schemeClr>
                  </a:solidFill>
                  <a:latin typeface="Helvetica" charset="0"/>
                  <a:ea typeface="Helvetica" charset="0"/>
                  <a:cs typeface="Helvetica" charset="0"/>
                </a:defRPr>
              </a:lvl1pPr>
              <a:lvl2pPr marL="469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2">
                      <a:lumMod val="10000"/>
                    </a:schemeClr>
                  </a:solidFill>
                  <a:latin typeface="Helvetica" charset="0"/>
                  <a:ea typeface="Helvetica" charset="0"/>
                  <a:cs typeface="Helvetica" charset="0"/>
                </a:defRPr>
              </a:lvl2pPr>
              <a:lvl3pPr marL="711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 baseline="0">
                  <a:solidFill>
                    <a:schemeClr val="bg2">
                      <a:lumMod val="10000"/>
                    </a:schemeClr>
                  </a:solidFill>
                  <a:latin typeface="Helvetica" charset="0"/>
                  <a:ea typeface="Helvetica" charset="0"/>
                  <a:cs typeface="Helvetica" charset="0"/>
                </a:defRPr>
              </a:lvl3pPr>
              <a:lvl4pPr marL="952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2">
                      <a:lumMod val="10000"/>
                    </a:schemeClr>
                  </a:solidFill>
                  <a:latin typeface="Helvetica" charset="0"/>
                  <a:ea typeface="Helvetica" charset="0"/>
                  <a:cs typeface="Helvetica" charset="0"/>
                </a:defRPr>
              </a:lvl4pPr>
              <a:lvl5pPr marL="1193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2">
                      <a:lumMod val="10000"/>
                    </a:schemeClr>
                  </a:solidFill>
                  <a:latin typeface="Helvetica" charset="0"/>
                  <a:ea typeface="Helvetica" charset="0"/>
                  <a:cs typeface="Helvetic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2700" dirty="0">
                <a:solidFill>
                  <a:schemeClr val="bg1"/>
                </a:solidFill>
              </a:endParaRPr>
            </a:p>
          </p:txBody>
        </p:sp>
        <p:pic>
          <p:nvPicPr>
            <p:cNvPr id="1026" name="Picture 2" descr="Internet Watch Foundation (IWF) Logo 1 Download - AI - All Vector Logo">
              <a:extLst>
                <a:ext uri="{FF2B5EF4-FFF2-40B4-BE49-F238E27FC236}">
                  <a16:creationId xmlns:a16="http://schemas.microsoft.com/office/drawing/2014/main" id="{9EE00227-F18A-4101-B061-60A6B739F2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512" y="1275922"/>
              <a:ext cx="1897594" cy="1031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494FB0A-043D-4D28-9942-D07490F1FBBB}"/>
                </a:ext>
              </a:extLst>
            </p:cNvPr>
            <p:cNvSpPr txBox="1"/>
            <p:nvPr/>
          </p:nvSpPr>
          <p:spPr>
            <a:xfrm>
              <a:off x="2724912" y="1180306"/>
              <a:ext cx="512064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28625" indent="-428625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  <a:latin typeface="Helvetica"/>
                  <a:cs typeface="Helvetica"/>
                </a:rPr>
                <a:t>assessed 361,062 reports </a:t>
              </a:r>
            </a:p>
            <a:p>
              <a:endParaRPr lang="en-GB" sz="1500" dirty="0">
                <a:solidFill>
                  <a:schemeClr val="bg1"/>
                </a:solidFill>
                <a:latin typeface="Helvetica"/>
                <a:cs typeface="Helvetica"/>
              </a:endParaRPr>
            </a:p>
            <a:p>
              <a:pPr marL="428625" indent="-428625">
                <a:buFont typeface="Arial" panose="020B0604020202020204" pitchFamily="34" charset="0"/>
                <a:buChar char="•"/>
              </a:pPr>
              <a:r>
                <a:rPr lang="en-GB" b="1" dirty="0">
                  <a:solidFill>
                    <a:schemeClr val="bg1"/>
                  </a:solidFill>
                  <a:latin typeface="Helvetica"/>
                  <a:cs typeface="Helvetica"/>
                </a:rPr>
                <a:t>7 in 10 </a:t>
              </a:r>
              <a:r>
                <a:rPr lang="en-GB" dirty="0">
                  <a:solidFill>
                    <a:schemeClr val="bg1"/>
                  </a:solidFill>
                  <a:latin typeface="Helvetica"/>
                  <a:cs typeface="Helvetica"/>
                </a:rPr>
                <a:t>(252,194 reports) confirmed imagery of children being sexually abused</a:t>
              </a:r>
            </a:p>
            <a:p>
              <a:pPr marL="428625" indent="-428625">
                <a:buFont typeface="Arial" panose="020B0604020202020204" pitchFamily="34" charset="0"/>
                <a:buChar char="•"/>
              </a:pP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5B96B6E-D4F3-46FC-B286-471F0D3EBE30}"/>
                </a:ext>
              </a:extLst>
            </p:cNvPr>
            <p:cNvSpPr txBox="1"/>
            <p:nvPr/>
          </p:nvSpPr>
          <p:spPr>
            <a:xfrm>
              <a:off x="6194846" y="2331061"/>
              <a:ext cx="192024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100" dirty="0">
                  <a:solidFill>
                    <a:srgbClr val="FFC000"/>
                  </a:solidFill>
                  <a:latin typeface="Helvetica"/>
                  <a:cs typeface="Helvetica"/>
                </a:rPr>
                <a:t>Annual Report, 2021</a:t>
              </a:r>
              <a:r>
                <a:rPr lang="en-GB" sz="2100" dirty="0">
                  <a:solidFill>
                    <a:schemeClr val="bg1"/>
                  </a:solidFill>
                  <a:latin typeface="Helvetica"/>
                  <a:cs typeface="Helvetica"/>
                </a:rPr>
                <a:t>  </a:t>
              </a:r>
              <a:endParaRPr lang="en-GB" sz="2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778EB7F-0EEF-4E7E-A6DC-1B2E6D496441}"/>
              </a:ext>
            </a:extLst>
          </p:cNvPr>
          <p:cNvGrpSpPr/>
          <p:nvPr/>
        </p:nvGrpSpPr>
        <p:grpSpPr>
          <a:xfrm>
            <a:off x="1240971" y="3920456"/>
            <a:ext cx="16720458" cy="4437147"/>
            <a:chOff x="603504" y="2918354"/>
            <a:chExt cx="8153452" cy="1973338"/>
          </a:xfrm>
        </p:grpSpPr>
        <p:sp>
          <p:nvSpPr>
            <p:cNvPr id="14" name="Title 2">
              <a:extLst>
                <a:ext uri="{FF2B5EF4-FFF2-40B4-BE49-F238E27FC236}">
                  <a16:creationId xmlns:a16="http://schemas.microsoft.com/office/drawing/2014/main" id="{6BCAC7BC-172B-4207-8069-0A2BF3FCB1DE}"/>
                </a:ext>
              </a:extLst>
            </p:cNvPr>
            <p:cNvSpPr txBox="1">
              <a:spLocks/>
            </p:cNvSpPr>
            <p:nvPr/>
          </p:nvSpPr>
          <p:spPr>
            <a:xfrm>
              <a:off x="603504" y="2918354"/>
              <a:ext cx="8153452" cy="40489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300" kern="1200" baseline="0">
                  <a:solidFill>
                    <a:schemeClr val="bg2">
                      <a:lumMod val="10000"/>
                    </a:schemeClr>
                  </a:solidFill>
                  <a:latin typeface="Goudy Modern MT"/>
                  <a:ea typeface="Helvetica" charset="0"/>
                  <a:cs typeface="Goudy Modern MT"/>
                </a:defRPr>
              </a:lvl1pPr>
            </a:lstStyle>
            <a:p>
              <a:r>
                <a:rPr lang="en-US" sz="3600" b="1" i="1" dirty="0">
                  <a:latin typeface="+mn-lt"/>
                </a:rPr>
                <a:t>REF 2021 Impact:</a:t>
              </a:r>
              <a:endParaRPr lang="en-GB" sz="3600" b="1" i="1" dirty="0">
                <a:latin typeface="+mn-lt"/>
              </a:endParaRPr>
            </a:p>
          </p:txBody>
        </p:sp>
        <p:sp>
          <p:nvSpPr>
            <p:cNvPr id="15" name="Text Placeholder 3">
              <a:extLst>
                <a:ext uri="{FF2B5EF4-FFF2-40B4-BE49-F238E27FC236}">
                  <a16:creationId xmlns:a16="http://schemas.microsoft.com/office/drawing/2014/main" id="{C83780B8-06C8-4459-B529-02FB781C85C8}"/>
                </a:ext>
              </a:extLst>
            </p:cNvPr>
            <p:cNvSpPr txBox="1">
              <a:spLocks/>
            </p:cNvSpPr>
            <p:nvPr/>
          </p:nvSpPr>
          <p:spPr>
            <a:xfrm>
              <a:off x="2326852" y="3558037"/>
              <a:ext cx="6321874" cy="509587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i="1" kern="1200" baseline="0">
                  <a:solidFill>
                    <a:srgbClr val="002E5F"/>
                  </a:solidFill>
                  <a:latin typeface="Goudy Modern MT"/>
                  <a:ea typeface="Helvetica" charset="0"/>
                  <a:cs typeface="Goudy Modern MT"/>
                </a:defRPr>
              </a:lvl1pPr>
              <a:lvl2pPr marL="469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2">
                      <a:lumMod val="10000"/>
                    </a:schemeClr>
                  </a:solidFill>
                  <a:latin typeface="Helvetica" charset="0"/>
                  <a:ea typeface="Helvetica" charset="0"/>
                  <a:cs typeface="Helvetica" charset="0"/>
                </a:defRPr>
              </a:lvl2pPr>
              <a:lvl3pPr marL="711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 baseline="0">
                  <a:solidFill>
                    <a:schemeClr val="bg2">
                      <a:lumMod val="10000"/>
                    </a:schemeClr>
                  </a:solidFill>
                  <a:latin typeface="Helvetica" charset="0"/>
                  <a:ea typeface="Helvetica" charset="0"/>
                  <a:cs typeface="Helvetica" charset="0"/>
                </a:defRPr>
              </a:lvl3pPr>
              <a:lvl4pPr marL="952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2">
                      <a:lumMod val="10000"/>
                    </a:schemeClr>
                  </a:solidFill>
                  <a:latin typeface="Helvetica" charset="0"/>
                  <a:ea typeface="Helvetica" charset="0"/>
                  <a:cs typeface="Helvetica" charset="0"/>
                </a:defRPr>
              </a:lvl4pPr>
              <a:lvl5pPr marL="1193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2">
                      <a:lumMod val="10000"/>
                    </a:schemeClr>
                  </a:solidFill>
                  <a:latin typeface="Helvetica" charset="0"/>
                  <a:ea typeface="Helvetica" charset="0"/>
                  <a:cs typeface="Helvetic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GB" sz="2700" dirty="0">
                  <a:latin typeface="Arial" panose="020B0604020202020204" pitchFamily="34" charset="0"/>
                  <a:ea typeface="Times New Roman" panose="02020603050405020304" pitchFamily="18" charset="0"/>
                </a:rPr>
                <a:t>Improving Practitioner Approaches to Online Child Sexual Exploitation Material Offending </a:t>
              </a:r>
            </a:p>
            <a:p>
              <a:r>
                <a:rPr lang="en-GB" sz="2400" i="0" dirty="0">
                  <a:solidFill>
                    <a:srgbClr val="459347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Hannah Merdian &amp; Derek Perkins</a:t>
              </a:r>
            </a:p>
            <a:p>
              <a:r>
                <a:rPr lang="en-GB" sz="2400" i="0" dirty="0">
                  <a:solidFill>
                    <a:srgbClr val="459347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Ross Bartels, Hannah Bradshaw, David Dawson, Danielle Kettleborough &amp; Nima Moghaddam</a:t>
              </a:r>
            </a:p>
            <a:p>
              <a:endParaRPr lang="en-GB" sz="2700" dirty="0">
                <a:latin typeface="Arial" panose="020B0604020202020204" pitchFamily="34" charset="0"/>
                <a:ea typeface="Times New Roman" panose="02020603050405020304" pitchFamily="18" charset="0"/>
              </a:endParaRPr>
            </a:p>
            <a:p>
              <a:r>
                <a:rPr lang="en-GB" sz="2700" dirty="0"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</a:p>
            <a:p>
              <a:endParaRPr lang="en-GB" sz="3000" dirty="0"/>
            </a:p>
          </p:txBody>
        </p:sp>
        <p:pic>
          <p:nvPicPr>
            <p:cNvPr id="16" name="Picture 2" descr="http://protect.psychtech.co.uk/wp-content/uploads/2018/02/oPlogo.jpg">
              <a:extLst>
                <a:ext uri="{FF2B5EF4-FFF2-40B4-BE49-F238E27FC236}">
                  <a16:creationId xmlns:a16="http://schemas.microsoft.com/office/drawing/2014/main" id="{3DA8BFBE-F2A3-4917-9742-72077B78FC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734" y="3532064"/>
              <a:ext cx="1368152" cy="1359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1054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protect.psychtech.co.uk/wp-content/uploads/2018/02/oPlogo.jpg">
            <a:extLst>
              <a:ext uri="{FF2B5EF4-FFF2-40B4-BE49-F238E27FC236}">
                <a16:creationId xmlns:a16="http://schemas.microsoft.com/office/drawing/2014/main" id="{86FE5071-9E2F-4B0F-80C5-EC9F448D4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8453" y="470414"/>
            <a:ext cx="1364416" cy="135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6496ED5D-05FC-45BF-AD6B-1B2FFDD5EEE8}"/>
              </a:ext>
            </a:extLst>
          </p:cNvPr>
          <p:cNvSpPr txBox="1">
            <a:spLocks/>
          </p:cNvSpPr>
          <p:nvPr/>
        </p:nvSpPr>
        <p:spPr>
          <a:xfrm>
            <a:off x="740229" y="666357"/>
            <a:ext cx="14633363" cy="4477143"/>
          </a:xfrm>
          <a:prstGeom prst="rect">
            <a:avLst/>
          </a:prstGeom>
        </p:spPr>
        <p:txBody>
          <a:bodyPr lIns="137160" tIns="68580" rIns="137160" bIns="6858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69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711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952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193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3200" b="1" i="1" dirty="0">
                <a:latin typeface="+mn-lt"/>
                <a:cs typeface="Helvetica"/>
              </a:rPr>
              <a:t>Research leading to impact</a:t>
            </a:r>
          </a:p>
          <a:p>
            <a:pPr>
              <a:lnSpc>
                <a:spcPct val="100000"/>
              </a:lnSpc>
            </a:pPr>
            <a:r>
              <a:rPr lang="en-GB" sz="3200" dirty="0">
                <a:latin typeface="+mn-lt"/>
                <a:cs typeface="Helvetica"/>
              </a:rPr>
              <a:t>Knowledge generation / theory development: pathways to offending, difference to contact offending, thinking patterns.</a:t>
            </a:r>
          </a:p>
          <a:p>
            <a:pPr>
              <a:lnSpc>
                <a:spcPct val="100000"/>
              </a:lnSpc>
            </a:pPr>
            <a:r>
              <a:rPr lang="en-GB" sz="3200" dirty="0">
                <a:latin typeface="+mn-lt"/>
                <a:cs typeface="Helvetica"/>
              </a:rPr>
              <a:t>Development of treatment planning tool.</a:t>
            </a:r>
          </a:p>
          <a:p>
            <a:pPr>
              <a:lnSpc>
                <a:spcPct val="100000"/>
              </a:lnSpc>
            </a:pPr>
            <a:r>
              <a:rPr lang="en-GB" sz="3200" dirty="0">
                <a:latin typeface="+mn-lt"/>
                <a:cs typeface="Helvetica"/>
              </a:rPr>
              <a:t>Feasibility testing of treatment tool.</a:t>
            </a:r>
          </a:p>
          <a:p>
            <a:pPr>
              <a:lnSpc>
                <a:spcPct val="100000"/>
              </a:lnSpc>
            </a:pPr>
            <a:r>
              <a:rPr lang="en-GB" sz="3200" dirty="0">
                <a:latin typeface="+mn-lt"/>
                <a:cs typeface="Helvetica"/>
              </a:rPr>
              <a:t>Worked across all intervention/prevention levels.</a:t>
            </a:r>
          </a:p>
          <a:p>
            <a:pPr marL="0" indent="0">
              <a:buNone/>
            </a:pPr>
            <a:endParaRPr lang="en-GB" sz="2700" dirty="0">
              <a:latin typeface="Helvetica"/>
              <a:cs typeface="Helvetica"/>
            </a:endParaRPr>
          </a:p>
          <a:p>
            <a:pPr marL="0" indent="0">
              <a:buNone/>
            </a:pPr>
            <a:endParaRPr lang="en-GB" sz="3000" dirty="0"/>
          </a:p>
        </p:txBody>
      </p:sp>
      <p:pic>
        <p:nvPicPr>
          <p:cNvPr id="19" name="Content Placeholder 1">
            <a:extLst>
              <a:ext uri="{FF2B5EF4-FFF2-40B4-BE49-F238E27FC236}">
                <a16:creationId xmlns:a16="http://schemas.microsoft.com/office/drawing/2014/main" id="{2462C8D8-BC9A-4D9C-AEF0-C8B25DEB2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6476" y="2256941"/>
            <a:ext cx="6441977" cy="3641494"/>
          </a:xfrm>
          <a:prstGeom prst="rect">
            <a:avLst/>
          </a:prstGeom>
        </p:spPr>
      </p:pic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5150A287-85C8-4D08-9FF8-CED75AA315A7}"/>
              </a:ext>
            </a:extLst>
          </p:cNvPr>
          <p:cNvSpPr txBox="1">
            <a:spLocks/>
          </p:cNvSpPr>
          <p:nvPr/>
        </p:nvSpPr>
        <p:spPr>
          <a:xfrm>
            <a:off x="740229" y="5377543"/>
            <a:ext cx="14757212" cy="3641495"/>
          </a:xfrm>
          <a:prstGeom prst="rect">
            <a:avLst/>
          </a:prstGeom>
        </p:spPr>
        <p:txBody>
          <a:bodyPr lIns="137160" tIns="68580" rIns="137160" bIns="6858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69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711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952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193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3200" b="1" i="1" dirty="0">
                <a:latin typeface="+mn-lt"/>
                <a:cs typeface="Helvetica"/>
              </a:rPr>
              <a:t>Impact</a:t>
            </a:r>
          </a:p>
          <a:p>
            <a:pPr>
              <a:lnSpc>
                <a:spcPct val="100000"/>
              </a:lnSpc>
            </a:pPr>
            <a:r>
              <a:rPr lang="en-GB" sz="3200" dirty="0">
                <a:latin typeface="+mn-lt"/>
                <a:cs typeface="Helvetica"/>
              </a:rPr>
              <a:t>Improved practitioner knowledge and professional practice.</a:t>
            </a:r>
          </a:p>
          <a:p>
            <a:pPr>
              <a:lnSpc>
                <a:spcPct val="100000"/>
              </a:lnSpc>
            </a:pPr>
            <a:r>
              <a:rPr lang="en-GB" sz="3200" dirty="0">
                <a:latin typeface="+mn-lt"/>
                <a:cs typeface="Helvetica"/>
              </a:rPr>
              <a:t>Shaped professional response to CSEM Offending, across sectors and internationally.</a:t>
            </a:r>
          </a:p>
          <a:p>
            <a:pPr>
              <a:lnSpc>
                <a:spcPct val="100000"/>
              </a:lnSpc>
            </a:pPr>
            <a:r>
              <a:rPr lang="en-GB" sz="3200" dirty="0">
                <a:latin typeface="+mn-lt"/>
                <a:cs typeface="Helvetica"/>
              </a:rPr>
              <a:t>Influenced non-statutory/charitable sector &gt; Circles Reboot Programme.</a:t>
            </a:r>
          </a:p>
          <a:p>
            <a:pPr>
              <a:lnSpc>
                <a:spcPct val="100000"/>
              </a:lnSpc>
            </a:pPr>
            <a:r>
              <a:rPr lang="en-GB" sz="3200" dirty="0">
                <a:latin typeface="+mn-lt"/>
                <a:cs typeface="Helvetica"/>
              </a:rPr>
              <a:t>Informed public debate and prevention &gt; Center for Expertise in Child Sexual Abuse</a:t>
            </a:r>
            <a:r>
              <a:rPr lang="en-GB" sz="2700" dirty="0">
                <a:latin typeface="Helvetica"/>
                <a:cs typeface="Helvetic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969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FEA651-9413-4FA6-890A-2BB41E971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latin typeface="+mn-lt"/>
              </a:rPr>
              <a:t>REF 2027 Impact</a:t>
            </a:r>
            <a:endParaRPr lang="en-GB" sz="5400" dirty="0"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847EBF-F1DC-43EA-8472-625A2E46E9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4000" dirty="0">
                <a:latin typeface="Arial" panose="020B0604020202020204" pitchFamily="34" charset="0"/>
                <a:ea typeface="Times New Roman" panose="02020603050405020304" pitchFamily="18" charset="0"/>
              </a:rPr>
              <a:t>The Cognitive Daisy Project : </a:t>
            </a:r>
            <a:r>
              <a:rPr lang="en-GB" sz="4000" dirty="0">
                <a:solidFill>
                  <a:srgbClr val="459347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Petra Pollux &amp; John Hudson</a:t>
            </a:r>
          </a:p>
          <a:p>
            <a:r>
              <a:rPr lang="en-GB" sz="4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C75103-AE3E-4D5D-B419-BAB3AECBC4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1" y="2414776"/>
            <a:ext cx="10428514" cy="5572427"/>
          </a:xfrm>
        </p:spPr>
        <p:txBody>
          <a:bodyPr vert="horz" lIns="137160" tIns="68580" rIns="137160" bIns="68580" rtlCol="0" anchor="t">
            <a:normAutofit fontScale="92500"/>
          </a:bodyPr>
          <a:lstStyle/>
          <a:p>
            <a:pPr marL="514350" indent="-514350">
              <a:lnSpc>
                <a:spcPct val="120000"/>
              </a:lnSpc>
              <a:buChar char="•"/>
            </a:pPr>
            <a:r>
              <a:rPr lang="en-GB" dirty="0">
                <a:cs typeface="Helvetica"/>
              </a:rPr>
              <a:t>Innovative assessment system created to provide healthcare staff with instant snapshot of the cognitive status of older adults.</a:t>
            </a:r>
          </a:p>
          <a:p>
            <a:pPr marL="514350" indent="-514350">
              <a:lnSpc>
                <a:spcPct val="120000"/>
              </a:lnSpc>
              <a:buChar char="•"/>
            </a:pPr>
            <a:r>
              <a:rPr lang="en-US" dirty="0">
                <a:cs typeface="Helvetica"/>
              </a:rPr>
              <a:t>Improves communication, reduces agitation and enhances person-</a:t>
            </a:r>
            <a:r>
              <a:rPr lang="en-US" dirty="0" err="1">
                <a:cs typeface="Helvetica"/>
              </a:rPr>
              <a:t>centred</a:t>
            </a:r>
            <a:r>
              <a:rPr lang="en-US" dirty="0">
                <a:cs typeface="Helvetica"/>
              </a:rPr>
              <a:t> care.</a:t>
            </a:r>
            <a:endParaRPr lang="en-GB" dirty="0">
              <a:cs typeface="Helvetica"/>
            </a:endParaRPr>
          </a:p>
          <a:p>
            <a:pPr marL="514350" indent="-514350">
              <a:lnSpc>
                <a:spcPct val="120000"/>
              </a:lnSpc>
              <a:buChar char="•"/>
            </a:pPr>
            <a:r>
              <a:rPr lang="en-GB" dirty="0">
                <a:cs typeface="Helvetica"/>
              </a:rPr>
              <a:t>Improves the quality of life in people with dementia living in care homes.</a:t>
            </a:r>
          </a:p>
          <a:p>
            <a:pPr marL="514350" indent="-514350">
              <a:buChar char="•"/>
            </a:pPr>
            <a:endParaRPr lang="en-GB" dirty="0">
              <a:cs typeface="Helvetica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2F129F1-BE1F-44DF-8C80-8B73470C8306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3"/>
          <a:srcRect t="1090"/>
          <a:stretch/>
        </p:blipFill>
        <p:spPr>
          <a:xfrm>
            <a:off x="1134044" y="2414776"/>
            <a:ext cx="5832813" cy="5769221"/>
          </a:xfrm>
          <a:prstGeom prst="rect">
            <a:avLst/>
          </a:prstGeom>
        </p:spPr>
      </p:pic>
      <p:sp>
        <p:nvSpPr>
          <p:cNvPr id="9" name="AutoShape 1">
            <a:extLst>
              <a:ext uri="{FF2B5EF4-FFF2-40B4-BE49-F238E27FC236}">
                <a16:creationId xmlns:a16="http://schemas.microsoft.com/office/drawing/2014/main" id="{9B1E8414-1BDA-4730-AB82-D89B04E1F2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86000" y="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4050"/>
          </a:p>
        </p:txBody>
      </p:sp>
    </p:spTree>
    <p:extLst>
      <p:ext uri="{BB962C8B-B14F-4D97-AF65-F5344CB8AC3E}">
        <p14:creationId xmlns:p14="http://schemas.microsoft.com/office/powerpoint/2010/main" val="4218033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166D551-A54E-4FB3-8BB4-1742B9495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637" y="2139044"/>
            <a:ext cx="13088794" cy="5892036"/>
          </a:xfrm>
        </p:spPr>
        <p:txBody>
          <a:bodyPr vert="horz" lIns="137160" tIns="68580" rIns="137160" bIns="68580" rtlCol="0" anchor="t">
            <a:normAutofit/>
          </a:bodyPr>
          <a:lstStyle/>
          <a:p>
            <a:pPr marL="1065848" lvl="2">
              <a:buFont typeface="Courier New" panose="020B0604020202020204" pitchFamily="34" charset="0"/>
              <a:buChar char="o"/>
            </a:pPr>
            <a:endParaRPr lang="en-US" dirty="0">
              <a:solidFill>
                <a:srgbClr val="181717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dirty="0">
                <a:solidFill>
                  <a:srgbClr val="181717"/>
                </a:solidFill>
                <a:latin typeface="Helvetica"/>
                <a:cs typeface="Helvetica"/>
              </a:rPr>
              <a:t>University of Lincoln: School of Psychology</a:t>
            </a:r>
            <a:endParaRPr lang="en-US" dirty="0">
              <a:solidFill>
                <a:srgbClr val="181717"/>
              </a:solidFill>
              <a:cs typeface="Helvetica"/>
            </a:endParaRPr>
          </a:p>
          <a:p>
            <a:pPr marL="1065848" lvl="2">
              <a:buFont typeface="Courier New" panose="020B0604020202020204" pitchFamily="34" charset="0"/>
              <a:buChar char="o"/>
            </a:pPr>
            <a:endParaRPr lang="en-US" dirty="0">
              <a:solidFill>
                <a:srgbClr val="181717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i="1" dirty="0">
                <a:solidFill>
                  <a:schemeClr val="tx1"/>
                </a:solidFill>
                <a:latin typeface="Helvetica"/>
                <a:cs typeface="Helvetica"/>
              </a:rPr>
              <a:t>Amanda Roberts:</a:t>
            </a:r>
            <a:r>
              <a:rPr lang="en-US" dirty="0">
                <a:solidFill>
                  <a:srgbClr val="181717"/>
                </a:solidFill>
                <a:latin typeface="Helvetica"/>
                <a:cs typeface="Helvetica"/>
              </a:rPr>
              <a:t> </a:t>
            </a:r>
            <a:r>
              <a:rPr lang="en-US" dirty="0">
                <a:solidFill>
                  <a:srgbClr val="181717"/>
                </a:solidFill>
                <a:latin typeface="Helvetica"/>
                <a:cs typeface="Helvetica"/>
                <a:hlinkClick r:id="rId3"/>
              </a:rPr>
              <a:t>aroberts@lincoln.ac.uk</a:t>
            </a:r>
            <a:endParaRPr lang="en-US" dirty="0">
              <a:solidFill>
                <a:srgbClr val="181717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US" dirty="0">
              <a:solidFill>
                <a:srgbClr val="181717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i="1" dirty="0">
                <a:solidFill>
                  <a:schemeClr val="tx1"/>
                </a:solidFill>
                <a:latin typeface="Helvetica"/>
                <a:cs typeface="Helvetica"/>
              </a:rPr>
              <a:t>Hannah Merdian: </a:t>
            </a:r>
            <a:r>
              <a:rPr lang="en-US" dirty="0">
                <a:solidFill>
                  <a:srgbClr val="181717"/>
                </a:solidFill>
                <a:latin typeface="Helvetica"/>
                <a:cs typeface="Helvetica"/>
                <a:hlinkClick r:id="rId4"/>
              </a:rPr>
              <a:t>hmerdian@lincoln.ac.uk</a:t>
            </a:r>
            <a:endParaRPr lang="en-US" dirty="0">
              <a:solidFill>
                <a:srgbClr val="181717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US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i="1" dirty="0">
                <a:latin typeface="Helvetica"/>
                <a:cs typeface="Helvetica"/>
              </a:rPr>
              <a:t>Bonaventura </a:t>
            </a:r>
            <a:r>
              <a:rPr lang="en-US" i="1" dirty="0" err="1">
                <a:latin typeface="Helvetica"/>
                <a:cs typeface="Helvetica"/>
              </a:rPr>
              <a:t>Majolo</a:t>
            </a:r>
            <a:r>
              <a:rPr lang="en-US" i="1" dirty="0">
                <a:solidFill>
                  <a:srgbClr val="002060"/>
                </a:solidFill>
                <a:latin typeface="Helvetica"/>
                <a:cs typeface="Helvetica"/>
              </a:rPr>
              <a:t>: </a:t>
            </a:r>
            <a:r>
              <a:rPr lang="en-US" i="1" dirty="0">
                <a:solidFill>
                  <a:srgbClr val="181717"/>
                </a:solidFill>
                <a:latin typeface="Helvetica"/>
                <a:cs typeface="Helvetica"/>
                <a:hlinkClick r:id="rId5"/>
              </a:rPr>
              <a:t>bmajolo@lincoln.ac.uk</a:t>
            </a:r>
            <a:endParaRPr lang="en-US" i="1" dirty="0">
              <a:solidFill>
                <a:srgbClr val="181717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US" dirty="0">
              <a:solidFill>
                <a:srgbClr val="181717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US" dirty="0">
              <a:solidFill>
                <a:srgbClr val="181717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US" dirty="0">
              <a:solidFill>
                <a:srgbClr val="181717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US" dirty="0">
              <a:solidFill>
                <a:srgbClr val="181717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US" dirty="0">
              <a:solidFill>
                <a:srgbClr val="181717"/>
              </a:solidFill>
              <a:latin typeface="Helvetica"/>
              <a:cs typeface="Helvetica"/>
            </a:endParaRPr>
          </a:p>
          <a:p>
            <a:pPr marL="342248">
              <a:buFont typeface="Courier New" panose="020B0604020202020204" pitchFamily="34" charset="0"/>
              <a:buChar char="o"/>
            </a:pPr>
            <a:endParaRPr lang="en-US" dirty="0">
              <a:solidFill>
                <a:srgbClr val="181717"/>
              </a:solidFill>
              <a:cs typeface="Helvetica"/>
            </a:endParaRPr>
          </a:p>
          <a:p>
            <a:endParaRPr lang="en-US" dirty="0">
              <a:solidFill>
                <a:srgbClr val="181717"/>
              </a:solidFill>
              <a:cs typeface="Helvetica"/>
            </a:endParaRPr>
          </a:p>
          <a:p>
            <a:pPr marL="0" indent="0">
              <a:buNone/>
            </a:pPr>
            <a:endParaRPr lang="en-US" dirty="0">
              <a:solidFill>
                <a:srgbClr val="181717"/>
              </a:solidFill>
              <a:cs typeface="Helvetica"/>
            </a:endParaRPr>
          </a:p>
          <a:p>
            <a:pPr marL="1065848" lvl="2"/>
            <a:endParaRPr lang="en-US" dirty="0">
              <a:cs typeface="Helvetica"/>
            </a:endParaRPr>
          </a:p>
          <a:p>
            <a:endParaRPr lang="en-US" dirty="0">
              <a:solidFill>
                <a:srgbClr val="181717"/>
              </a:solidFill>
              <a:latin typeface="Helvetica"/>
              <a:cs typeface="Helvetica"/>
            </a:endParaRPr>
          </a:p>
          <a:p>
            <a:endParaRPr lang="en-US" dirty="0">
              <a:solidFill>
                <a:srgbClr val="181717"/>
              </a:solidFill>
              <a:latin typeface="Helvetica"/>
              <a:cs typeface="Helvetica"/>
            </a:endParaRPr>
          </a:p>
          <a:p>
            <a:endParaRPr lang="en-US" i="1" dirty="0">
              <a:solidFill>
                <a:schemeClr val="tx1"/>
              </a:solidFill>
              <a:cs typeface="Helvetica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CC7E36-55E1-42C6-9830-C283E5C51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637" y="463290"/>
            <a:ext cx="12230178" cy="607343"/>
          </a:xfrm>
        </p:spPr>
        <p:txBody>
          <a:bodyPr vert="horz" lIns="137160" tIns="68580" rIns="137160" bIns="68580" rtlCol="0" anchor="t">
            <a:noAutofit/>
          </a:bodyPr>
          <a:lstStyle/>
          <a:p>
            <a:r>
              <a:rPr lang="en-US" i="1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Contact Details</a:t>
            </a:r>
          </a:p>
        </p:txBody>
      </p:sp>
      <p:pic>
        <p:nvPicPr>
          <p:cNvPr id="5" name="Picture 5" descr="Icon&#10;&#10;Description automatically generated">
            <a:extLst>
              <a:ext uri="{FF2B5EF4-FFF2-40B4-BE49-F238E27FC236}">
                <a16:creationId xmlns:a16="http://schemas.microsoft.com/office/drawing/2014/main" id="{C5723119-8697-4D4E-A6A7-6A9C0AB291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78070" y="768969"/>
            <a:ext cx="3430293" cy="34302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E2DC7B-9448-49CA-9C81-00B2101A5E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14986" y="4801600"/>
            <a:ext cx="4693377" cy="26206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1ECC90-E151-4E15-BB45-90DC116DF866}"/>
              </a:ext>
            </a:extLst>
          </p:cNvPr>
          <p:cNvSpPr txBox="1"/>
          <p:nvPr/>
        </p:nvSpPr>
        <p:spPr>
          <a:xfrm>
            <a:off x="12456447" y="5402960"/>
            <a:ext cx="4264010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65848" lvl="2"/>
            <a:r>
              <a:rPr lang="en-US" sz="3200" dirty="0">
                <a:cs typeface="Helvetica"/>
              </a:rPr>
              <a:t>@arobertslincoln</a:t>
            </a:r>
          </a:p>
          <a:p>
            <a:pPr marL="1065848" lvl="2"/>
            <a:r>
              <a:rPr lang="en-GB" sz="3200" dirty="0">
                <a:solidFill>
                  <a:srgbClr val="201F1E"/>
                </a:solidFill>
              </a:rPr>
              <a:t>@OnlineProtect</a:t>
            </a:r>
            <a:endParaRPr lang="en-US" sz="3200" dirty="0">
              <a:cs typeface="Helvetica"/>
            </a:endParaRPr>
          </a:p>
          <a:p>
            <a:pPr marL="1065848" lvl="2"/>
            <a:endParaRPr lang="en-US" sz="4050" dirty="0">
              <a:cs typeface="Helvetica"/>
            </a:endParaRPr>
          </a:p>
          <a:p>
            <a:pPr marL="1065848" lvl="2"/>
            <a:endParaRPr lang="en-US" sz="4050" dirty="0"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37020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RESEARCH Groups in the school of psychology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A03A21-A847-4BD2-B9E4-ABE850F76B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31757" y="5990673"/>
            <a:ext cx="8906720" cy="2513718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Forensic and Crime Research Group, Cognitive Psychology Research Group, Psychological Health and Wellbeing, Development and Behaviour Research Group &amp; Social Psychology Research Group.</a:t>
            </a:r>
          </a:p>
          <a:p>
            <a:endParaRPr lang="en-US" dirty="0">
              <a:solidFill>
                <a:srgbClr val="00B0F0"/>
              </a:solidFill>
            </a:endParaRPr>
          </a:p>
          <a:p>
            <a:endParaRPr lang="en-GB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734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131" y="469009"/>
            <a:ext cx="12230178" cy="607343"/>
          </a:xfrm>
        </p:spPr>
        <p:txBody>
          <a:bodyPr/>
          <a:lstStyle/>
          <a:p>
            <a:r>
              <a:rPr lang="en-US" sz="5400" i="1" u="sng" dirty="0">
                <a:latin typeface="+mn-lt"/>
              </a:rPr>
              <a:t>Forensic and Crime Research Group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1BA4002-690E-4E90-A2D5-8D8C28E739F3}"/>
              </a:ext>
            </a:extLst>
          </p:cNvPr>
          <p:cNvSpPr txBox="1">
            <a:spLocks/>
          </p:cNvSpPr>
          <p:nvPr/>
        </p:nvSpPr>
        <p:spPr>
          <a:xfrm>
            <a:off x="2506652" y="2342465"/>
            <a:ext cx="5826987" cy="1987488"/>
          </a:xfrm>
          <a:prstGeom prst="rect">
            <a:avLst/>
          </a:prstGeom>
          <a:solidFill>
            <a:srgbClr val="002060">
              <a:alpha val="20000"/>
            </a:srgbClr>
          </a:solidFill>
          <a:effectLst>
            <a:softEdge rad="38100"/>
          </a:effectLst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69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711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952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193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/>
              <a:t>Attitudinal Research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2400" b="1"/>
          </a:p>
          <a:p>
            <a:endParaRPr lang="en-US" sz="3000" b="1"/>
          </a:p>
          <a:p>
            <a:endParaRPr lang="en-US" sz="3000" b="1"/>
          </a:p>
        </p:txBody>
      </p:sp>
      <p:pic>
        <p:nvPicPr>
          <p:cNvPr id="9" name="Picture 2" descr="Opinions and Attitudes Can Last When They Are Based on Emotion –  Association for Psychological Science – APS">
            <a:extLst>
              <a:ext uri="{FF2B5EF4-FFF2-40B4-BE49-F238E27FC236}">
                <a16:creationId xmlns:a16="http://schemas.microsoft.com/office/drawing/2014/main" id="{B4960C0F-DF0D-4FAA-84AB-C85B2082C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633" y="2757598"/>
            <a:ext cx="1971488" cy="1314326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BED565F-E585-452D-B72E-A5A02223E088}"/>
              </a:ext>
            </a:extLst>
          </p:cNvPr>
          <p:cNvSpPr txBox="1">
            <a:spLocks/>
          </p:cNvSpPr>
          <p:nvPr/>
        </p:nvSpPr>
        <p:spPr>
          <a:xfrm>
            <a:off x="2493351" y="4434794"/>
            <a:ext cx="5826987" cy="1987490"/>
          </a:xfrm>
          <a:prstGeom prst="rect">
            <a:avLst/>
          </a:prstGeom>
          <a:solidFill>
            <a:srgbClr val="002060">
              <a:alpha val="20000"/>
            </a:srgbClr>
          </a:solidFill>
          <a:effectLst>
            <a:softEdge rad="38100"/>
          </a:effectLst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69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711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952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193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/>
              <a:t>Gambling and Addiction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2400" b="1"/>
          </a:p>
          <a:p>
            <a:endParaRPr lang="en-US" sz="3000" b="1"/>
          </a:p>
          <a:p>
            <a:endParaRPr lang="en-US" sz="3000" b="1"/>
          </a:p>
        </p:txBody>
      </p:sp>
      <p:pic>
        <p:nvPicPr>
          <p:cNvPr id="1030" name="Picture 6" descr="Gambling and mental health | Mental Health Foundation">
            <a:extLst>
              <a:ext uri="{FF2B5EF4-FFF2-40B4-BE49-F238E27FC236}">
                <a16:creationId xmlns:a16="http://schemas.microsoft.com/office/drawing/2014/main" id="{7F1E440E-FAA4-44FF-8EB4-52EB1A4B4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339" y="4903132"/>
            <a:ext cx="2145777" cy="1400717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3F41684-4E59-403C-B602-11F5FDEA29D6}"/>
              </a:ext>
            </a:extLst>
          </p:cNvPr>
          <p:cNvSpPr txBox="1">
            <a:spLocks/>
          </p:cNvSpPr>
          <p:nvPr/>
        </p:nvSpPr>
        <p:spPr>
          <a:xfrm>
            <a:off x="2506657" y="6600222"/>
            <a:ext cx="5813687" cy="1987488"/>
          </a:xfrm>
          <a:prstGeom prst="rect">
            <a:avLst/>
          </a:prstGeom>
          <a:solidFill>
            <a:srgbClr val="002060">
              <a:alpha val="20000"/>
            </a:srgbClr>
          </a:solidFill>
          <a:effectLst>
            <a:softEdge rad="38100"/>
          </a:effectLst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69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711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952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193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/>
              <a:t>Forensic Practice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2400"/>
          </a:p>
          <a:p>
            <a:endParaRPr lang="en-US" sz="3000" b="1"/>
          </a:p>
          <a:p>
            <a:endParaRPr lang="en-US" sz="3000" b="1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49BBB32-04AC-4741-ABB9-DCC4B83A5861}"/>
              </a:ext>
            </a:extLst>
          </p:cNvPr>
          <p:cNvSpPr txBox="1">
            <a:spLocks/>
          </p:cNvSpPr>
          <p:nvPr/>
        </p:nvSpPr>
        <p:spPr>
          <a:xfrm>
            <a:off x="9954362" y="2334697"/>
            <a:ext cx="5826987" cy="1981664"/>
          </a:xfrm>
          <a:prstGeom prst="rect">
            <a:avLst/>
          </a:prstGeom>
          <a:solidFill>
            <a:srgbClr val="002060">
              <a:alpha val="20000"/>
            </a:srgbClr>
          </a:solidFill>
          <a:effectLst>
            <a:softEdge rad="38100"/>
          </a:effectLst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69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711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952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193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/>
              <a:t>Investigative and Courtroom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3000" b="1" dirty="0"/>
          </a:p>
          <a:p>
            <a:endParaRPr lang="en-US" sz="3000" b="1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DC84DFB-E8E0-4C00-BE75-B45ACC5F2163}"/>
              </a:ext>
            </a:extLst>
          </p:cNvPr>
          <p:cNvSpPr txBox="1">
            <a:spLocks/>
          </p:cNvSpPr>
          <p:nvPr/>
        </p:nvSpPr>
        <p:spPr>
          <a:xfrm>
            <a:off x="9954362" y="4393832"/>
            <a:ext cx="5826987" cy="1987488"/>
          </a:xfrm>
          <a:prstGeom prst="rect">
            <a:avLst/>
          </a:prstGeom>
          <a:solidFill>
            <a:srgbClr val="002060">
              <a:alpha val="20000"/>
            </a:srgbClr>
          </a:solidFill>
          <a:effectLst>
            <a:softEdge rad="38100"/>
          </a:effectLst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69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711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952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193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/>
              <a:t>Understanding Offending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2400"/>
          </a:p>
          <a:p>
            <a:endParaRPr lang="en-US" sz="3000" b="1"/>
          </a:p>
          <a:p>
            <a:endParaRPr lang="en-US" sz="3000" b="1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A3630317-C3B9-4A9A-BA34-46222D1AD836}"/>
              </a:ext>
            </a:extLst>
          </p:cNvPr>
          <p:cNvSpPr txBox="1">
            <a:spLocks/>
          </p:cNvSpPr>
          <p:nvPr/>
        </p:nvSpPr>
        <p:spPr>
          <a:xfrm>
            <a:off x="9954362" y="6577061"/>
            <a:ext cx="5826987" cy="1987488"/>
          </a:xfrm>
          <a:prstGeom prst="rect">
            <a:avLst/>
          </a:prstGeom>
          <a:solidFill>
            <a:srgbClr val="002060">
              <a:alpha val="20000"/>
            </a:srgbClr>
          </a:solidFill>
          <a:effectLst>
            <a:softEdge rad="38100"/>
          </a:effectLst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69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711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952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193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/>
              <a:t>Service Evaluation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2400"/>
          </a:p>
          <a:p>
            <a:endParaRPr lang="en-US" sz="3000" b="1"/>
          </a:p>
          <a:p>
            <a:endParaRPr lang="en-US" sz="3000" b="1"/>
          </a:p>
        </p:txBody>
      </p:sp>
      <p:sp>
        <p:nvSpPr>
          <p:cNvPr id="19" name="AutoShape 14" descr="Sex offender jailed for carrying knife and breaching conditions | Bracknell  News">
            <a:extLst>
              <a:ext uri="{FF2B5EF4-FFF2-40B4-BE49-F238E27FC236}">
                <a16:creationId xmlns:a16="http://schemas.microsoft.com/office/drawing/2014/main" id="{30CC9CAD-2D72-4180-B468-4FC72B6EE8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405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E224FCF-D63E-49BE-9407-F752DEE2B4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80681" y="7174361"/>
            <a:ext cx="1601855" cy="128148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8540C0-D2D9-4838-8D9A-9C593AD851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80408" y="4981366"/>
            <a:ext cx="1983725" cy="132248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E905DD5-5F81-40D9-8645-F08CD17F65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9745" y="2841814"/>
            <a:ext cx="1983725" cy="1325129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E06B4A8-4A3C-4193-BDED-5079C49951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1204" y="7088006"/>
            <a:ext cx="2021036" cy="1347357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FDC6D207-5CD0-4D22-853B-7326EFFEFF8C}"/>
              </a:ext>
            </a:extLst>
          </p:cNvPr>
          <p:cNvSpPr txBox="1">
            <a:spLocks/>
          </p:cNvSpPr>
          <p:nvPr/>
        </p:nvSpPr>
        <p:spPr>
          <a:xfrm>
            <a:off x="1477180" y="1339131"/>
            <a:ext cx="12230178" cy="60734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kern="1200" baseline="0">
                <a:solidFill>
                  <a:schemeClr val="bg2">
                    <a:lumMod val="10000"/>
                  </a:schemeClr>
                </a:solidFill>
                <a:latin typeface="Goudy Modern MT"/>
                <a:ea typeface="Helvetica" charset="0"/>
                <a:cs typeface="Goudy Modern MT"/>
              </a:defRPr>
            </a:lvl1pPr>
          </a:lstStyle>
          <a:p>
            <a:r>
              <a:rPr lang="en-US" sz="4000" i="1" dirty="0">
                <a:solidFill>
                  <a:srgbClr val="459347"/>
                </a:solidFill>
                <a:latin typeface="+mn-lt"/>
              </a:rPr>
              <a:t>Ross Bartels &amp; Georgina Gous</a:t>
            </a:r>
          </a:p>
        </p:txBody>
      </p:sp>
    </p:spTree>
    <p:extLst>
      <p:ext uri="{BB962C8B-B14F-4D97-AF65-F5344CB8AC3E}">
        <p14:creationId xmlns:p14="http://schemas.microsoft.com/office/powerpoint/2010/main" val="4229390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0940EF-D39B-4E1E-A890-779F22D5D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202" y="2743202"/>
            <a:ext cx="17115596" cy="5595256"/>
          </a:xfrm>
        </p:spPr>
        <p:txBody>
          <a:bodyPr>
            <a:normAutofit/>
          </a:bodyPr>
          <a:lstStyle/>
          <a:p>
            <a:pPr algn="just" fontAlgn="base">
              <a:lnSpc>
                <a:spcPct val="100000"/>
              </a:lnSpc>
              <a:spcBef>
                <a:spcPts val="0"/>
              </a:spcBef>
            </a:pPr>
            <a:r>
              <a:rPr lang="en-US" sz="3200" b="1" dirty="0"/>
              <a:t>ESRC Funded Project: </a:t>
            </a:r>
            <a:r>
              <a:rPr lang="en-US" sz="3200" dirty="0">
                <a:solidFill>
                  <a:srgbClr val="459347"/>
                </a:solidFill>
              </a:rPr>
              <a:t>Rachael Dagnall. </a:t>
            </a:r>
          </a:p>
          <a:p>
            <a:pPr marL="0" indent="0" algn="just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3200" dirty="0">
                <a:solidFill>
                  <a:srgbClr val="000000"/>
                </a:solidFill>
                <a:cs typeface="Helvetica" panose="020B0604020202020204" pitchFamily="34" charset="0"/>
              </a:rPr>
              <a:t>    The impact of  introducing and easing restrictions during </a:t>
            </a:r>
          </a:p>
          <a:p>
            <a:pPr marL="0" indent="0" algn="just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3200" dirty="0">
                <a:solidFill>
                  <a:srgbClr val="000000"/>
                </a:solidFill>
                <a:cs typeface="Helvetica" panose="020B0604020202020204" pitchFamily="34" charset="0"/>
              </a:rPr>
              <a:t>    the covid-19 pandemic. </a:t>
            </a:r>
          </a:p>
          <a:p>
            <a:pPr marL="0" indent="0" algn="just" fontAlgn="base">
              <a:lnSpc>
                <a:spcPct val="100000"/>
              </a:lnSpc>
              <a:spcBef>
                <a:spcPts val="0"/>
              </a:spcBef>
              <a:buNone/>
            </a:pPr>
            <a:endParaRPr lang="en-GB" sz="3200" dirty="0">
              <a:solidFill>
                <a:srgbClr val="000000"/>
              </a:solidFill>
              <a:cs typeface="Helvetica" panose="020B0604020202020204" pitchFamily="34" charset="0"/>
            </a:endParaRPr>
          </a:p>
          <a:p>
            <a:pPr algn="just" fontAlgn="base">
              <a:lnSpc>
                <a:spcPct val="100000"/>
              </a:lnSpc>
            </a:pPr>
            <a:r>
              <a:rPr lang="en-GB" sz="3200" b="1" dirty="0">
                <a:cs typeface="Helvetica" panose="020B0604020202020204" pitchFamily="34" charset="0"/>
              </a:rPr>
              <a:t>NIHR CRN East Midlands:</a:t>
            </a:r>
            <a:r>
              <a:rPr lang="en-GB" sz="3200" dirty="0">
                <a:solidFill>
                  <a:srgbClr val="000000"/>
                </a:solidFill>
                <a:cs typeface="Helvetica" panose="020B0604020202020204" pitchFamily="34" charset="0"/>
              </a:rPr>
              <a:t> </a:t>
            </a:r>
            <a:r>
              <a:rPr lang="en-GB" sz="3200" u="sng" dirty="0">
                <a:solidFill>
                  <a:srgbClr val="000000"/>
                </a:solidFill>
                <a:cs typeface="Helvetica" panose="020B0604020202020204" pitchFamily="34" charset="0"/>
              </a:rPr>
              <a:t>£39,890.84</a:t>
            </a:r>
            <a:r>
              <a:rPr lang="en-GB" sz="3200" dirty="0">
                <a:solidFill>
                  <a:srgbClr val="000000"/>
                </a:solidFill>
                <a:cs typeface="Helvetica" panose="020B0604020202020204" pitchFamily="34" charset="0"/>
              </a:rPr>
              <a:t>.</a:t>
            </a:r>
            <a:r>
              <a:rPr lang="en-GB" sz="3200" b="1" dirty="0">
                <a:cs typeface="Helvetica" panose="020B0604020202020204" pitchFamily="34" charset="0"/>
              </a:rPr>
              <a:t> </a:t>
            </a:r>
            <a:r>
              <a:rPr lang="en-GB" sz="3200" dirty="0">
                <a:solidFill>
                  <a:srgbClr val="459347"/>
                </a:solidFill>
                <a:cs typeface="Helvetica" panose="020B0604020202020204" pitchFamily="34" charset="0"/>
              </a:rPr>
              <a:t>Amanda Roberts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cs typeface="Helvetica" panose="020B0604020202020204" pitchFamily="34" charset="0"/>
              </a:rPr>
              <a:t>. </a:t>
            </a:r>
            <a:r>
              <a:rPr lang="en-GB" sz="3200" dirty="0">
                <a:solidFill>
                  <a:srgbClr val="000000"/>
                </a:solidFill>
                <a:cs typeface="Helvetica" panose="020B0604020202020204" pitchFamily="34" charset="0"/>
              </a:rPr>
              <a:t>“Mapping and Understanding Gambling Related-Harm in Lincolnshire”.  </a:t>
            </a:r>
          </a:p>
          <a:p>
            <a:pPr algn="just" fontAlgn="base">
              <a:lnSpc>
                <a:spcPct val="100000"/>
              </a:lnSpc>
            </a:pPr>
            <a:endParaRPr lang="en-GB" sz="3200" dirty="0">
              <a:solidFill>
                <a:srgbClr val="000000"/>
              </a:solidFill>
              <a:cs typeface="Helvetica" panose="020B0604020202020204" pitchFamily="34" charset="0"/>
            </a:endParaRPr>
          </a:p>
          <a:p>
            <a:pPr algn="just" fontAlgn="base">
              <a:lnSpc>
                <a:spcPct val="100000"/>
              </a:lnSpc>
            </a:pPr>
            <a:r>
              <a:rPr lang="en-GB" sz="3200" b="1" dirty="0">
                <a:cs typeface="Helvetica" panose="020B0604020202020204" pitchFamily="34" charset="0"/>
              </a:rPr>
              <a:t>Funding Awarded: </a:t>
            </a:r>
            <a:r>
              <a:rPr lang="en-GB" sz="3200" u="sng" dirty="0">
                <a:solidFill>
                  <a:srgbClr val="000000"/>
                </a:solidFill>
                <a:cs typeface="Helvetica" panose="020B0604020202020204" pitchFamily="34" charset="0"/>
              </a:rPr>
              <a:t>£60,000</a:t>
            </a:r>
            <a:r>
              <a:rPr lang="en-GB" sz="3200" dirty="0">
                <a:solidFill>
                  <a:srgbClr val="000000"/>
                </a:solidFill>
                <a:cs typeface="Helvetica" panose="020B0604020202020204" pitchFamily="34" charset="0"/>
              </a:rPr>
              <a:t>. </a:t>
            </a:r>
            <a:r>
              <a:rPr lang="en-GB" sz="3200" dirty="0">
                <a:solidFill>
                  <a:srgbClr val="459347"/>
                </a:solidFill>
                <a:cs typeface="Helvetica" panose="020B0604020202020204" pitchFamily="34" charset="0"/>
              </a:rPr>
              <a:t>Todd Hogue, Lauren Smith, Rachael Mason &amp; Niko Kargas</a:t>
            </a:r>
            <a:r>
              <a:rPr lang="en-GB" sz="3200" b="1" dirty="0">
                <a:solidFill>
                  <a:srgbClr val="000000"/>
                </a:solidFill>
                <a:cs typeface="Helvetica" panose="020B0604020202020204" pitchFamily="34" charset="0"/>
              </a:rPr>
              <a:t>. </a:t>
            </a:r>
            <a:r>
              <a:rPr lang="en-GB" sz="3200" i="1" dirty="0">
                <a:solidFill>
                  <a:srgbClr val="000000"/>
                </a:solidFill>
                <a:cs typeface="Helvetica" panose="020B0604020202020204" pitchFamily="34" charset="0"/>
              </a:rPr>
              <a:t>“Independent Review of Services for Adults with a Learning Disability and Autistic Adults in Midland’s prisons”.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4BF95C-05B1-4793-9ABA-B4A73E70A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i="1" u="sng" dirty="0">
                <a:latin typeface="+mn-lt"/>
              </a:rPr>
              <a:t>Forensic and Crime Research Group</a:t>
            </a:r>
            <a:endParaRPr lang="en-GB" sz="5400" i="1" u="sng" dirty="0"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CCAA8B-C97D-4120-BEAE-754907D1BC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571" y="1156186"/>
            <a:ext cx="12230178" cy="764381"/>
          </a:xfrm>
        </p:spPr>
        <p:txBody>
          <a:bodyPr vert="horz" lIns="137160" tIns="68580" rIns="137160" bIns="68580" rtlCol="0" anchor="t">
            <a:noAutofit/>
          </a:bodyPr>
          <a:lstStyle/>
          <a:p>
            <a:r>
              <a:rPr lang="en-US" sz="4000" dirty="0">
                <a:latin typeface="+mn-lt"/>
              </a:rPr>
              <a:t>Research Funding Awards:</a:t>
            </a:r>
            <a:endParaRPr lang="en-GB" sz="40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149C71-E23B-445A-B45D-C5B481613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3658" y="547693"/>
            <a:ext cx="5226770" cy="390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61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4BF95C-05B1-4793-9ABA-B4A73E70A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i="1" u="sng" dirty="0">
                <a:latin typeface="+mn-lt"/>
              </a:rPr>
              <a:t>Cognitive Psychology Research Group</a:t>
            </a:r>
            <a:endParaRPr lang="en-GB" sz="5400" i="1" u="sng" dirty="0"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CCAA8B-C97D-4120-BEAE-754907D1BC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459347"/>
                </a:solidFill>
                <a:latin typeface="+mn-lt"/>
              </a:rPr>
              <a:t>Kun Guo &amp; Julia </a:t>
            </a:r>
            <a:r>
              <a:rPr lang="en-US" sz="4000" dirty="0" err="1">
                <a:solidFill>
                  <a:srgbClr val="459347"/>
                </a:solidFill>
                <a:latin typeface="+mn-lt"/>
              </a:rPr>
              <a:t>Föecker</a:t>
            </a:r>
            <a:endParaRPr lang="en-GB" sz="4000" dirty="0">
              <a:solidFill>
                <a:srgbClr val="459347"/>
              </a:solidFill>
              <a:latin typeface="+mn-lt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7F4789-EF93-EA71-04B7-EB46A44369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5543" y="2238472"/>
            <a:ext cx="8696185" cy="6383014"/>
          </a:xfrm>
        </p:spPr>
        <p:txBody>
          <a:bodyPr vert="horz" lIns="137160" tIns="68580" rIns="137160" bIns="68580" rtlCol="0" anchor="t">
            <a:normAutofit fontScale="77500" lnSpcReduction="20000"/>
          </a:bodyPr>
          <a:lstStyle/>
          <a:p>
            <a:pPr marL="514350" indent="-514350">
              <a:lnSpc>
                <a:spcPct val="120000"/>
              </a:lnSpc>
              <a:buChar char="•"/>
            </a:pPr>
            <a:r>
              <a:rPr lang="en-US" sz="4600" dirty="0">
                <a:cs typeface="Helvetica"/>
              </a:rPr>
              <a:t>Way humans perceive, make sense of, and respond to natural and social surroundings.</a:t>
            </a:r>
          </a:p>
          <a:p>
            <a:pPr marL="514350" indent="-514350">
              <a:lnSpc>
                <a:spcPct val="120000"/>
              </a:lnSpc>
              <a:buChar char="•"/>
            </a:pPr>
            <a:r>
              <a:rPr lang="en-US" sz="4600" dirty="0">
                <a:cs typeface="Helvetica"/>
              </a:rPr>
              <a:t>Vision, attention, memory, emotion, reasoning, sleep, language &amp; motor control.</a:t>
            </a:r>
          </a:p>
          <a:p>
            <a:pPr marL="514350" indent="-514350">
              <a:lnSpc>
                <a:spcPct val="120000"/>
              </a:lnSpc>
              <a:buChar char="•"/>
            </a:pPr>
            <a:r>
              <a:rPr lang="en-GB" sz="4600" dirty="0">
                <a:cs typeface="Helvetica"/>
              </a:rPr>
              <a:t>Psychophysics, neuropsychological testing, mobile and laboratory- based eye-tracking, brain imaging (EEG, </a:t>
            </a:r>
            <a:r>
              <a:rPr lang="en-GB" sz="4600" dirty="0" err="1">
                <a:cs typeface="Helvetica"/>
              </a:rPr>
              <a:t>fNIRS</a:t>
            </a:r>
            <a:r>
              <a:rPr lang="en-GB" sz="4600" dirty="0">
                <a:cs typeface="Helvetica"/>
              </a:rPr>
              <a:t>), brain stimulation (TMS, </a:t>
            </a:r>
            <a:r>
              <a:rPr lang="en-GB" sz="4600" dirty="0" err="1">
                <a:cs typeface="Helvetica"/>
              </a:rPr>
              <a:t>tDCS</a:t>
            </a:r>
            <a:r>
              <a:rPr lang="en-GB" sz="4600" dirty="0">
                <a:cs typeface="Helvetica"/>
              </a:rPr>
              <a:t>). </a:t>
            </a:r>
            <a:endParaRPr lang="en-US" sz="4600" dirty="0">
              <a:cs typeface="Helvetica"/>
            </a:endParaRPr>
          </a:p>
          <a:p>
            <a:pPr marL="514350" indent="-514350">
              <a:buChar char="•"/>
            </a:pPr>
            <a:endParaRPr lang="en-US" dirty="0">
              <a:cs typeface="Helvetica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4CF7A4-80E2-4184-A80C-869A69C45F3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9688286" y="1770463"/>
            <a:ext cx="7394586" cy="658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19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E3EE025-28A8-49C9-B404-6215AF5FF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i="1" u="sng" dirty="0">
                <a:latin typeface="+mn-lt"/>
              </a:rPr>
              <a:t>Cognitive Psychology Research Group</a:t>
            </a:r>
            <a:endParaRPr lang="en-GB" sz="5400" dirty="0"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8AFBB5-F375-4506-BA2C-9316FDEEFF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002060"/>
                </a:solidFill>
                <a:latin typeface="+mn-lt"/>
              </a:rPr>
              <a:t>Example Areas of interest:</a:t>
            </a:r>
            <a:endParaRPr lang="en-GB" sz="4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9EA8959-7F3F-486E-AB1C-372FD7679E4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1371" y="2954516"/>
            <a:ext cx="16638057" cy="594421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GB" dirty="0"/>
              <a:t>The Lincoln Face Lab: face perception and face recognition </a:t>
            </a:r>
            <a:r>
              <a:rPr lang="en-GB" dirty="0">
                <a:solidFill>
                  <a:srgbClr val="00B050"/>
                </a:solidFill>
              </a:rPr>
              <a:t>(Tessa Flack, Robin Kramer &amp; Kay Ritchie).</a:t>
            </a:r>
          </a:p>
          <a:p>
            <a:pPr>
              <a:lnSpc>
                <a:spcPct val="110000"/>
              </a:lnSpc>
            </a:pPr>
            <a:r>
              <a:rPr lang="en-US" dirty="0"/>
              <a:t>T</a:t>
            </a:r>
            <a:r>
              <a:rPr lang="en-GB" dirty="0"/>
              <a:t>he use of colour in visual art </a:t>
            </a:r>
            <a:r>
              <a:rPr lang="en-GB" dirty="0">
                <a:solidFill>
                  <a:srgbClr val="00B050"/>
                </a:solidFill>
              </a:rPr>
              <a:t>(George Mather). </a:t>
            </a:r>
          </a:p>
          <a:p>
            <a:pPr>
              <a:lnSpc>
                <a:spcPct val="110000"/>
              </a:lnSpc>
            </a:pPr>
            <a:r>
              <a:rPr lang="en-GB" dirty="0"/>
              <a:t>How technologies can be used to improve sensory and cognitive functions across developmental stages </a:t>
            </a:r>
            <a:r>
              <a:rPr lang="en-GB" dirty="0">
                <a:solidFill>
                  <a:srgbClr val="00B050"/>
                </a:solidFill>
              </a:rPr>
              <a:t>(Julia </a:t>
            </a:r>
            <a:r>
              <a:rPr lang="en-GB" dirty="0" err="1">
                <a:solidFill>
                  <a:srgbClr val="00B050"/>
                </a:solidFill>
              </a:rPr>
              <a:t>Föecker</a:t>
            </a:r>
            <a:r>
              <a:rPr lang="en-GB" dirty="0">
                <a:solidFill>
                  <a:srgbClr val="00B050"/>
                </a:solidFill>
              </a:rPr>
              <a:t>).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000204"/>
                </a:solidFill>
              </a:rPr>
              <a:t>Understanding each other’s emotion in human-dog interaction </a:t>
            </a:r>
            <a:r>
              <a:rPr lang="en-US" dirty="0">
                <a:solidFill>
                  <a:srgbClr val="00B050"/>
                </a:solidFill>
              </a:rPr>
              <a:t>(Kun Guo).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000204"/>
                </a:solidFill>
              </a:rPr>
              <a:t>Cognitive Daisy to support person-</a:t>
            </a:r>
            <a:r>
              <a:rPr lang="en-US" dirty="0" err="1">
                <a:solidFill>
                  <a:srgbClr val="000204"/>
                </a:solidFill>
              </a:rPr>
              <a:t>centred</a:t>
            </a:r>
            <a:r>
              <a:rPr lang="en-US" dirty="0">
                <a:solidFill>
                  <a:srgbClr val="000204"/>
                </a:solidFill>
              </a:rPr>
              <a:t> care in the community and in residential care </a:t>
            </a:r>
            <a:r>
              <a:rPr lang="en-US" dirty="0">
                <a:solidFill>
                  <a:srgbClr val="00B050"/>
                </a:solidFill>
              </a:rPr>
              <a:t>(Petra Pollux).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F18D3C-8EA7-4F1F-9EEB-FF5C4D68F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5352" y="271553"/>
            <a:ext cx="2940351" cy="2210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4C9437-A12E-4099-89F4-37704FC28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6327" y="271553"/>
            <a:ext cx="3253116" cy="221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151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0DC574-DF2A-4FC8-95E6-C67D917B5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524" y="2317846"/>
            <a:ext cx="14364561" cy="6216553"/>
          </a:xfrm>
        </p:spPr>
        <p:txBody>
          <a:bodyPr vert="horz" lIns="137160" tIns="68580" rIns="137160" bIns="68580" rtlCol="0" anchor="t"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GB" sz="5800" dirty="0">
                <a:cs typeface="Helvetica"/>
              </a:rPr>
              <a:t>Applying </a:t>
            </a:r>
            <a:r>
              <a:rPr lang="en-GB" sz="5800" b="1" dirty="0">
                <a:cs typeface="Helvetica"/>
              </a:rPr>
              <a:t>psychological theory and understanding </a:t>
            </a:r>
            <a:r>
              <a:rPr lang="en-GB" sz="5800" dirty="0">
                <a:cs typeface="Helvetica"/>
              </a:rPr>
              <a:t>to address </a:t>
            </a:r>
            <a:r>
              <a:rPr lang="en-GB" sz="5800" b="1" dirty="0">
                <a:cs typeface="Helvetica"/>
              </a:rPr>
              <a:t>health and wellbeing.</a:t>
            </a:r>
            <a:endParaRPr lang="en-GB" sz="5800" dirty="0">
              <a:cs typeface="Helvetica"/>
            </a:endParaRPr>
          </a:p>
          <a:p>
            <a:pPr>
              <a:lnSpc>
                <a:spcPct val="120000"/>
              </a:lnSpc>
            </a:pPr>
            <a:r>
              <a:rPr lang="en-GB" sz="5800" dirty="0">
                <a:cs typeface="Helvetica"/>
              </a:rPr>
              <a:t>Conducting </a:t>
            </a:r>
            <a:r>
              <a:rPr lang="en-GB" sz="5800" b="1" dirty="0">
                <a:cs typeface="Helvetica"/>
              </a:rPr>
              <a:t>practical research</a:t>
            </a:r>
            <a:r>
              <a:rPr lang="en-GB" sz="5800" dirty="0">
                <a:cs typeface="Helvetica"/>
              </a:rPr>
              <a:t>, focused on building knowledge to inform practice.</a:t>
            </a:r>
          </a:p>
          <a:p>
            <a:pPr>
              <a:lnSpc>
                <a:spcPct val="120000"/>
              </a:lnSpc>
            </a:pPr>
            <a:r>
              <a:rPr lang="en-GB" sz="5800" dirty="0">
                <a:cs typeface="Helvetica"/>
              </a:rPr>
              <a:t>Much of the group’s work involves </a:t>
            </a:r>
            <a:r>
              <a:rPr lang="en-GB" sz="5800" b="1" dirty="0">
                <a:cs typeface="Helvetica"/>
              </a:rPr>
              <a:t>partnership with local services </a:t>
            </a:r>
            <a:r>
              <a:rPr lang="en-GB" sz="5800" dirty="0">
                <a:cs typeface="Helvetica"/>
              </a:rPr>
              <a:t>and stakeholders.</a:t>
            </a:r>
          </a:p>
          <a:p>
            <a:pPr>
              <a:lnSpc>
                <a:spcPct val="120000"/>
              </a:lnSpc>
            </a:pPr>
            <a:r>
              <a:rPr lang="en-GB" sz="5800" dirty="0">
                <a:cs typeface="Helvetica"/>
              </a:rPr>
              <a:t>E.g., Research Development Forum with Lincolnshire Partnership NHS Foundation Trust.</a:t>
            </a:r>
          </a:p>
          <a:p>
            <a:pPr>
              <a:lnSpc>
                <a:spcPct val="120000"/>
              </a:lnSpc>
            </a:pPr>
            <a:r>
              <a:rPr lang="en-GB" sz="5800" dirty="0">
                <a:cs typeface="Helvetica"/>
              </a:rPr>
              <a:t>25+ members (and growing!).</a:t>
            </a:r>
          </a:p>
          <a:p>
            <a:pPr>
              <a:lnSpc>
                <a:spcPct val="120000"/>
              </a:lnSpc>
            </a:pPr>
            <a:r>
              <a:rPr lang="en-GB" sz="5800" dirty="0">
                <a:cs typeface="Helvetica"/>
              </a:rPr>
              <a:t>Many are involved in professional training and practice.</a:t>
            </a:r>
          </a:p>
          <a:p>
            <a:pPr>
              <a:lnSpc>
                <a:spcPct val="120000"/>
              </a:lnSpc>
            </a:pPr>
            <a:r>
              <a:rPr lang="en-GB" sz="5800" dirty="0">
                <a:cs typeface="Helvetica"/>
              </a:rPr>
              <a:t>Across career stages, from PGRs to Professorial.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CDB52F-FC29-4225-8814-0AF66AEF2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137160" tIns="68580" rIns="137160" bIns="68580" rtlCol="0" anchor="t">
            <a:noAutofit/>
          </a:bodyPr>
          <a:lstStyle/>
          <a:p>
            <a:r>
              <a:rPr lang="en-US" sz="5400" i="1" u="sng" dirty="0">
                <a:latin typeface="+mn-lt"/>
              </a:rPr>
              <a:t>Psychological Health &amp; Wellbeing (</a:t>
            </a:r>
            <a:r>
              <a:rPr lang="en-US" sz="5400" i="1" u="sng" dirty="0" err="1">
                <a:latin typeface="+mn-lt"/>
              </a:rPr>
              <a:t>PHeW</a:t>
            </a:r>
            <a:r>
              <a:rPr lang="en-US" sz="5400" i="1" u="sng" dirty="0">
                <a:latin typeface="+mn-lt"/>
              </a:rPr>
              <a:t>)</a:t>
            </a:r>
            <a:endParaRPr lang="en-GB" sz="5400" i="1" u="sng" dirty="0"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8F65FA-951A-467D-9B11-D89CA5A3B2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+mn-lt"/>
              </a:rPr>
              <a:t>Dave Dawson &amp; Nima Moghaddam</a:t>
            </a:r>
            <a:endParaRPr lang="en-GB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DA4589D-1A19-8B71-3045-BED696D13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5830" y="523204"/>
            <a:ext cx="2869246" cy="28515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9041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4143DF-DE41-4289-987D-376DCF9C0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548" y="2967291"/>
            <a:ext cx="16306904" cy="5981064"/>
          </a:xfrm>
        </p:spPr>
        <p:txBody>
          <a:bodyPr vert="horz" lIns="137160" tIns="68580" rIns="137160" bIns="68580" rtlCol="0" anchor="t"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GB" b="1" dirty="0">
                <a:cs typeface="Helvetica"/>
              </a:rPr>
              <a:t>Multiple NIHR-funded research programmes: </a:t>
            </a:r>
            <a:r>
              <a:rPr lang="en-GB" dirty="0">
                <a:cs typeface="Helvetica"/>
              </a:rPr>
              <a:t>common focus on </a:t>
            </a:r>
            <a:r>
              <a:rPr lang="en-GB" b="1" dirty="0">
                <a:cs typeface="Helvetica"/>
              </a:rPr>
              <a:t>developing and improving care provisions, to support health and wellbeing</a:t>
            </a:r>
            <a:r>
              <a:rPr lang="en-GB" dirty="0">
                <a:cs typeface="Helvetica"/>
              </a:rPr>
              <a:t>:</a:t>
            </a:r>
          </a:p>
          <a:p>
            <a:pPr lvl="1">
              <a:lnSpc>
                <a:spcPct val="120000"/>
              </a:lnSpc>
            </a:pPr>
            <a:r>
              <a:rPr lang="en-GB" b="1">
                <a:cs typeface="Helvetica"/>
              </a:rPr>
              <a:t>T</a:t>
            </a:r>
            <a:r>
              <a:rPr lang="en-GB">
                <a:cs typeface="Helvetica"/>
              </a:rPr>
              <a:t>he</a:t>
            </a:r>
            <a:r>
              <a:rPr lang="en-GB" b="1">
                <a:cs typeface="Helvetica"/>
              </a:rPr>
              <a:t>R</a:t>
            </a:r>
            <a:r>
              <a:rPr lang="en-GB">
                <a:cs typeface="Helvetica"/>
              </a:rPr>
              <a:t>apeutic</a:t>
            </a:r>
            <a:r>
              <a:rPr lang="en-GB" dirty="0">
                <a:cs typeface="Helvetica"/>
              </a:rPr>
              <a:t> </a:t>
            </a:r>
            <a:r>
              <a:rPr lang="en-GB" b="1" dirty="0">
                <a:cs typeface="Helvetica"/>
              </a:rPr>
              <a:t>I</a:t>
            </a:r>
            <a:r>
              <a:rPr lang="en-GB" dirty="0">
                <a:cs typeface="Helvetica"/>
              </a:rPr>
              <a:t>nteractions in </a:t>
            </a:r>
            <a:r>
              <a:rPr lang="en-GB" b="1" dirty="0">
                <a:cs typeface="Helvetica"/>
              </a:rPr>
              <a:t>P</a:t>
            </a:r>
            <a:r>
              <a:rPr lang="en-GB" dirty="0">
                <a:cs typeface="Helvetica"/>
              </a:rPr>
              <a:t>sychological therapy </a:t>
            </a:r>
            <a:r>
              <a:rPr lang="en-GB" b="1" dirty="0">
                <a:cs typeface="Helvetica"/>
              </a:rPr>
              <a:t>O</a:t>
            </a:r>
            <a:r>
              <a:rPr lang="en-GB" dirty="0">
                <a:cs typeface="Helvetica"/>
              </a:rPr>
              <a:t>f anxiety and </a:t>
            </a:r>
            <a:r>
              <a:rPr lang="en-GB" b="1" dirty="0">
                <a:cs typeface="Helvetica"/>
              </a:rPr>
              <a:t>D</a:t>
            </a:r>
            <a:r>
              <a:rPr lang="en-GB" dirty="0">
                <a:cs typeface="Helvetica"/>
              </a:rPr>
              <a:t>epressive disorders (TRIPOD).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cs typeface="Helvetica"/>
              </a:rPr>
              <a:t>SMART MS and SMART MCI.</a:t>
            </a:r>
          </a:p>
          <a:p>
            <a:pPr lvl="1">
              <a:lnSpc>
                <a:spcPct val="120000"/>
              </a:lnSpc>
            </a:pPr>
            <a:endParaRPr lang="en-GB" dirty="0">
              <a:cs typeface="Helvetica"/>
            </a:endParaRPr>
          </a:p>
          <a:p>
            <a:pPr>
              <a:lnSpc>
                <a:spcPct val="120000"/>
              </a:lnSpc>
            </a:pPr>
            <a:r>
              <a:rPr lang="en-GB" dirty="0">
                <a:cs typeface="Helvetica"/>
              </a:rPr>
              <a:t>Group foci</a:t>
            </a:r>
            <a:r>
              <a:rPr lang="en-GB" b="1" dirty="0">
                <a:cs typeface="Helvetica"/>
              </a:rPr>
              <a:t> map to UK mental health research agenda 2020-30</a:t>
            </a:r>
            <a:r>
              <a:rPr lang="en-GB" dirty="0">
                <a:cs typeface="Helvetica"/>
              </a:rPr>
              <a:t>: w/members researching mental health for children &amp; young people (goal 1), links between physical &amp; mental health (goal 2), development of new interventions for mental health (goal 3) and improving choice &amp; decision-making in routine care settings (goal 4).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5989EA-1FEC-4523-AF2E-CCCA1F283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i="1" u="sng" dirty="0">
                <a:latin typeface="+mn-lt"/>
              </a:rPr>
              <a:t>Psychological Health &amp; Wellbeing</a:t>
            </a:r>
            <a:endParaRPr lang="en-GB" sz="5400" i="1" u="sng" dirty="0"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F04426-C9E8-4549-AF6E-C0659F74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137160" tIns="68580" rIns="137160" bIns="68580" rtlCol="0" anchor="t">
            <a:noAutofit/>
          </a:bodyPr>
          <a:lstStyle/>
          <a:p>
            <a:r>
              <a:rPr lang="en-GB" dirty="0"/>
              <a:t> </a:t>
            </a:r>
            <a:r>
              <a:rPr lang="en-GB" sz="4000" dirty="0">
                <a:latin typeface="+mn-lt"/>
              </a:rPr>
              <a:t>Current research projects and interests:</a:t>
            </a:r>
            <a:endParaRPr lang="en-US" sz="4000" dirty="0">
              <a:latin typeface="+mn-lt"/>
            </a:endParaRPr>
          </a:p>
        </p:txBody>
      </p:sp>
      <p:pic>
        <p:nvPicPr>
          <p:cNvPr id="5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2327A4D5-B4BB-BAE7-E2EB-B983F7C13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9162" y="339688"/>
            <a:ext cx="4114800" cy="2290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5883383"/>
      </p:ext>
    </p:extLst>
  </p:cSld>
  <p:clrMapOvr>
    <a:masterClrMapping/>
  </p:clrMapOvr>
</p:sld>
</file>

<file path=ppt/theme/theme1.xml><?xml version="1.0" encoding="utf-8"?>
<a:theme xmlns:a="http://schemas.openxmlformats.org/drawingml/2006/main" name="UOL - Text Slides">
  <a:themeElements>
    <a:clrScheme name="UOL Theme">
      <a:dk1>
        <a:srgbClr val="002E5E"/>
      </a:dk1>
      <a:lt1>
        <a:srgbClr val="FFFFFF"/>
      </a:lt1>
      <a:dk2>
        <a:srgbClr val="69696E"/>
      </a:dk2>
      <a:lt2>
        <a:srgbClr val="E7E6E6"/>
      </a:lt2>
      <a:accent1>
        <a:srgbClr val="002E5E"/>
      </a:accent1>
      <a:accent2>
        <a:srgbClr val="69696E"/>
      </a:accent2>
      <a:accent3>
        <a:srgbClr val="002E5E"/>
      </a:accent3>
      <a:accent4>
        <a:srgbClr val="69696E"/>
      </a:accent4>
      <a:accent5>
        <a:srgbClr val="002E5E"/>
      </a:accent5>
      <a:accent6>
        <a:srgbClr val="69696E"/>
      </a:accent6>
      <a:hlink>
        <a:srgbClr val="002E5E"/>
      </a:hlink>
      <a:folHlink>
        <a:srgbClr val="69696E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OL - Quote Slide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UOL - Title Slid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UOL - Text Slide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C3AE5B302D1C40BF9971DFE8E996C7" ma:contentTypeVersion="12" ma:contentTypeDescription="Create a new document." ma:contentTypeScope="" ma:versionID="02ffb668c9dca5412fcec2b766b9df68">
  <xsd:schema xmlns:xsd="http://www.w3.org/2001/XMLSchema" xmlns:xs="http://www.w3.org/2001/XMLSchema" xmlns:p="http://schemas.microsoft.com/office/2006/metadata/properties" xmlns:ns2="86208945-4fc7-40bc-a909-37dcec291bd1" xmlns:ns3="9393ca15-3b74-47f0-95c2-52443479ba73" targetNamespace="http://schemas.microsoft.com/office/2006/metadata/properties" ma:root="true" ma:fieldsID="df1d95679bd72204b08b81caebeb39b5" ns2:_="" ns3:_="">
    <xsd:import namespace="86208945-4fc7-40bc-a909-37dcec291bd1"/>
    <xsd:import namespace="9393ca15-3b74-47f0-95c2-52443479ba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208945-4fc7-40bc-a909-37dcec291b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9e2de7fa-1b65-42e9-b9b6-80fab1bb22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93ca15-3b74-47f0-95c2-52443479ba73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6a1aa0d-9a1d-420a-8caf-fb08b1571b82}" ma:internalName="TaxCatchAll" ma:showField="CatchAllData" ma:web="9393ca15-3b74-47f0-95c2-52443479ba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85E6AEA-EDC1-4484-A1CA-3D3CF8C63759}"/>
</file>

<file path=customXml/itemProps2.xml><?xml version="1.0" encoding="utf-8"?>
<ds:datastoreItem xmlns:ds="http://schemas.openxmlformats.org/officeDocument/2006/customXml" ds:itemID="{3DA15157-719D-4756-A1A7-68A9EF125F93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1621</Words>
  <Application>Microsoft Office PowerPoint</Application>
  <PresentationFormat>Custom</PresentationFormat>
  <Paragraphs>247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Calibri</vt:lpstr>
      <vt:lpstr>Calibri Light</vt:lpstr>
      <vt:lpstr>Courier New</vt:lpstr>
      <vt:lpstr>Goudy Modern MT</vt:lpstr>
      <vt:lpstr>Helvetica</vt:lpstr>
      <vt:lpstr>Symbol</vt:lpstr>
      <vt:lpstr>Wingdings</vt:lpstr>
      <vt:lpstr>UOL - Text Slides</vt:lpstr>
      <vt:lpstr>UOL - Quote Slides</vt:lpstr>
      <vt:lpstr>UOL - Title Slide</vt:lpstr>
      <vt:lpstr>1_UOL - Text Slides</vt:lpstr>
      <vt:lpstr>An Overview of research Groups  and Centres in the School of  Psychology</vt:lpstr>
      <vt:lpstr>Introduction</vt:lpstr>
      <vt:lpstr>RESEARCH Groups in the school of psychology</vt:lpstr>
      <vt:lpstr>Forensic and Crime Research Group</vt:lpstr>
      <vt:lpstr>Forensic and Crime Research Group</vt:lpstr>
      <vt:lpstr>Cognitive Psychology Research Group</vt:lpstr>
      <vt:lpstr>Cognitive Psychology Research Group</vt:lpstr>
      <vt:lpstr>Psychological Health &amp; Wellbeing (PHeW)</vt:lpstr>
      <vt:lpstr>Psychological Health &amp; Wellbeing</vt:lpstr>
      <vt:lpstr>PowerPoint Presentation</vt:lpstr>
      <vt:lpstr>PowerPoint Presentation</vt:lpstr>
      <vt:lpstr>Social Psychology Research Group:</vt:lpstr>
      <vt:lpstr>Social Psychology Research Group</vt:lpstr>
      <vt:lpstr>RESEARCH CENTRES in the school of psychology</vt:lpstr>
      <vt:lpstr>The Autism Research Innovation Centre (ARIC)   Niko Kargas</vt:lpstr>
      <vt:lpstr>Lincoln Sleep Research Centre (LiSReC)</vt:lpstr>
      <vt:lpstr>IMPACT in the school of psychology</vt:lpstr>
      <vt:lpstr>REF 2021 Impact</vt:lpstr>
      <vt:lpstr>REF 2021 Impact</vt:lpstr>
      <vt:lpstr>REF 2021 Impact</vt:lpstr>
      <vt:lpstr>Harm Minimisation in Digital Gambling</vt:lpstr>
      <vt:lpstr>Harm Minimisation in Digital Gambling</vt:lpstr>
      <vt:lpstr>Impact</vt:lpstr>
      <vt:lpstr>PowerPoint Presentation</vt:lpstr>
      <vt:lpstr>PowerPoint Presentation</vt:lpstr>
      <vt:lpstr>REF 2027 Impact</vt:lpstr>
      <vt:lpstr>Contact Details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2022-07-15T09:56:09Z</dcterms:created>
  <dcterms:modified xsi:type="dcterms:W3CDTF">2022-07-15T12:55:01Z</dcterms:modified>
</cp:coreProperties>
</file>