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24" r:id="rId3"/>
    <p:sldId id="325" r:id="rId4"/>
    <p:sldId id="310" r:id="rId5"/>
    <p:sldId id="326" r:id="rId6"/>
    <p:sldId id="309" r:id="rId7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1A8"/>
    <a:srgbClr val="1A999F"/>
    <a:srgbClr val="1C3560"/>
    <a:srgbClr val="192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0"/>
    <p:restoredTop sz="80818" autoAdjust="0"/>
  </p:normalViewPr>
  <p:slideViewPr>
    <p:cSldViewPr snapToGrid="0" snapToObjects="1">
      <p:cViewPr varScale="1">
        <p:scale>
          <a:sx n="69" d="100"/>
          <a:sy n="69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A0A79-1E8F-4D5E-8FC1-3B754ABC5E4A}" type="doc">
      <dgm:prSet loTypeId="urn:microsoft.com/office/officeart/2005/8/layout/venn1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1848CC5-7B40-42D4-B9B7-EA59831713A5}">
      <dgm:prSet phldrT="[Text]"/>
      <dgm:spPr/>
      <dgm:t>
        <a:bodyPr/>
        <a:lstStyle/>
        <a:p>
          <a:r>
            <a:rPr lang="en-GB">
              <a:solidFill>
                <a:schemeClr val="bg2">
                  <a:lumMod val="25000"/>
                </a:schemeClr>
              </a:solidFill>
              <a:effectLst/>
            </a:rPr>
            <a:t>Physiology</a:t>
          </a:r>
          <a:endParaRPr lang="en-GB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E619EA64-22DB-4879-97A7-D89845D9514C}" type="parTrans" cxnId="{CC4133EB-9F47-4F96-8263-4C9F1F557DB7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D0C3FB3F-8D7F-44B9-A753-164AB3A0B85B}" type="sibTrans" cxnId="{CC4133EB-9F47-4F96-8263-4C9F1F557DB7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1D0BC923-CEF7-40EF-A2C0-2C8F62DF47F5}">
      <dgm:prSet phldrT="[Text]"/>
      <dgm:spPr/>
      <dgm:t>
        <a:bodyPr/>
        <a:lstStyle/>
        <a:p>
          <a:r>
            <a:rPr lang="en-GB">
              <a:solidFill>
                <a:schemeClr val="bg2">
                  <a:lumMod val="25000"/>
                </a:schemeClr>
              </a:solidFill>
              <a:effectLst/>
            </a:rPr>
            <a:t>HART</a:t>
          </a:r>
          <a:endParaRPr lang="en-GB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5BC9D157-07A1-4A5F-A031-830AC2F33075}" type="parTrans" cxnId="{79CBC5FE-D722-4B51-8324-F77C1918A72F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1F5FF1A6-FF26-4DF5-BB47-2F0143695758}" type="sibTrans" cxnId="{79CBC5FE-D722-4B51-8324-F77C1918A72F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1EE56ADB-1373-43A7-AC64-840BFADCBF80}">
      <dgm:prSet phldrT="[Text]"/>
      <dgm:spPr/>
      <dgm:t>
        <a:bodyPr/>
        <a:lstStyle/>
        <a:p>
          <a:r>
            <a:rPr lang="en-GB">
              <a:solidFill>
                <a:schemeClr val="bg2">
                  <a:lumMod val="25000"/>
                </a:schemeClr>
              </a:solidFill>
              <a:effectLst/>
            </a:rPr>
            <a:t>Social Science</a:t>
          </a:r>
          <a:endParaRPr lang="en-GB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B3AED4BF-9DC9-4AB7-820D-497E294F107A}" type="parTrans" cxnId="{2804785F-9D19-4E55-8C73-3EDD9E495D81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9343F180-D7C7-4275-A8EC-BE93F2EF428C}" type="sibTrans" cxnId="{2804785F-9D19-4E55-8C73-3EDD9E495D81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6DC7EE63-65FE-4AC1-9AB8-474CB64E1EB7}">
      <dgm:prSet phldrT="[Text]"/>
      <dgm:spPr/>
      <dgm:t>
        <a:bodyPr/>
        <a:lstStyle/>
        <a:p>
          <a:r>
            <a:rPr lang="en-GB">
              <a:solidFill>
                <a:schemeClr val="bg2">
                  <a:lumMod val="25000"/>
                </a:schemeClr>
              </a:solidFill>
              <a:effectLst/>
            </a:rPr>
            <a:t>Psychology</a:t>
          </a:r>
          <a:endParaRPr lang="en-GB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E2B9EB76-D9CA-4374-B515-179D8FB1E5ED}" type="parTrans" cxnId="{43A37BD4-EE03-4DCA-AD56-DA2B432BF117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BCDE4534-87F2-4C56-ADD9-0305A5BB9A62}" type="sibTrans" cxnId="{43A37BD4-EE03-4DCA-AD56-DA2B432BF117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12003977-193C-4069-BC43-5BFEDF0AE051}">
      <dgm:prSet phldrT="[Text]"/>
      <dgm:spPr/>
      <dgm:t>
        <a:bodyPr/>
        <a:lstStyle/>
        <a:p>
          <a:r>
            <a:rPr lang="en-GB">
              <a:solidFill>
                <a:schemeClr val="bg2">
                  <a:lumMod val="25000"/>
                </a:schemeClr>
              </a:solidFill>
              <a:effectLst/>
            </a:rPr>
            <a:t>Biomechanics</a:t>
          </a:r>
          <a:endParaRPr lang="en-GB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3CDAC32D-5F70-49ED-B277-620541644F6B}" type="sibTrans" cxnId="{F637ED7D-D52B-400E-B601-362D3AF7AC4B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F1E19A19-AB1E-4BFB-A945-62F61B9BEC76}" type="parTrans" cxnId="{F637ED7D-D52B-400E-B601-362D3AF7AC4B}">
      <dgm:prSet/>
      <dgm:spPr/>
      <dgm:t>
        <a:bodyPr/>
        <a:lstStyle/>
        <a:p>
          <a:endParaRPr lang="en-GB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FDBBFBE5-FFF1-4533-B36F-29F5AB20DD49}" type="pres">
      <dgm:prSet presAssocID="{AACA0A79-1E8F-4D5E-8FC1-3B754ABC5E4A}" presName="compositeShape" presStyleCnt="0">
        <dgm:presLayoutVars>
          <dgm:chMax val="7"/>
          <dgm:dir/>
          <dgm:resizeHandles val="exact"/>
        </dgm:presLayoutVars>
      </dgm:prSet>
      <dgm:spPr/>
    </dgm:pt>
    <dgm:pt modelId="{1BCFA383-22D9-4401-92D5-55402F79CC8A}" type="pres">
      <dgm:prSet presAssocID="{12003977-193C-4069-BC43-5BFEDF0AE051}" presName="circ1" presStyleLbl="vennNode1" presStyleIdx="0" presStyleCnt="5"/>
      <dgm:spPr/>
    </dgm:pt>
    <dgm:pt modelId="{6FF7B352-1796-4830-82A9-942031A97C5B}" type="pres">
      <dgm:prSet presAssocID="{12003977-193C-4069-BC43-5BFEDF0AE051}" presName="circ1Tx" presStyleLbl="revTx" presStyleIdx="0" presStyleCnt="0" custScaleX="58852" custScaleY="54672" custLinFactNeighborX="965" custLinFactNeighborY="99874">
        <dgm:presLayoutVars>
          <dgm:chMax val="0"/>
          <dgm:chPref val="0"/>
          <dgm:bulletEnabled val="1"/>
        </dgm:presLayoutVars>
      </dgm:prSet>
      <dgm:spPr/>
    </dgm:pt>
    <dgm:pt modelId="{A69E2FFC-45F8-4971-ABB9-BC1E3D78EBE1}" type="pres">
      <dgm:prSet presAssocID="{D1848CC5-7B40-42D4-B9B7-EA59831713A5}" presName="circ2" presStyleLbl="vennNode1" presStyleIdx="1" presStyleCnt="5"/>
      <dgm:spPr/>
    </dgm:pt>
    <dgm:pt modelId="{65FE43AE-D1F9-4736-9C8E-D448BAA8DBE4}" type="pres">
      <dgm:prSet presAssocID="{D1848CC5-7B40-42D4-B9B7-EA59831713A5}" presName="circ2Tx" presStyleLbl="revTx" presStyleIdx="0" presStyleCnt="0" custScaleX="57116" custScaleY="44676" custLinFactNeighborX="-86209" custLinFactNeighborY="37476">
        <dgm:presLayoutVars>
          <dgm:chMax val="0"/>
          <dgm:chPref val="0"/>
          <dgm:bulletEnabled val="1"/>
        </dgm:presLayoutVars>
      </dgm:prSet>
      <dgm:spPr/>
    </dgm:pt>
    <dgm:pt modelId="{1CF68AA6-4A3E-45A9-8F9D-0D3CED2D7D5A}" type="pres">
      <dgm:prSet presAssocID="{1D0BC923-CEF7-40EF-A2C0-2C8F62DF47F5}" presName="circ3" presStyleLbl="vennNode1" presStyleIdx="2" presStyleCnt="5"/>
      <dgm:spPr/>
    </dgm:pt>
    <dgm:pt modelId="{370A9056-F9AE-4E85-B1CF-8DF9F6F19708}" type="pres">
      <dgm:prSet presAssocID="{1D0BC923-CEF7-40EF-A2C0-2C8F62DF47F5}" presName="circ3Tx" presStyleLbl="revTx" presStyleIdx="0" presStyleCnt="0" custScaleX="33839" custScaleY="43292" custLinFactNeighborX="-84387" custLinFactNeighborY="-37921">
        <dgm:presLayoutVars>
          <dgm:chMax val="0"/>
          <dgm:chPref val="0"/>
          <dgm:bulletEnabled val="1"/>
        </dgm:presLayoutVars>
      </dgm:prSet>
      <dgm:spPr/>
    </dgm:pt>
    <dgm:pt modelId="{A7B77EB1-CEC5-4D37-8981-A8BD09AFB8E0}" type="pres">
      <dgm:prSet presAssocID="{1EE56ADB-1373-43A7-AC64-840BFADCBF80}" presName="circ4" presStyleLbl="vennNode1" presStyleIdx="3" presStyleCnt="5"/>
      <dgm:spPr/>
    </dgm:pt>
    <dgm:pt modelId="{64C24FC3-6909-4BF4-AAD7-107E1FCA6E7A}" type="pres">
      <dgm:prSet presAssocID="{1EE56ADB-1373-43A7-AC64-840BFADCBF80}" presName="circ4Tx" presStyleLbl="revTx" presStyleIdx="0" presStyleCnt="0" custScaleX="62715" custScaleY="73630" custLinFactNeighborX="85798" custLinFactNeighborY="-38368">
        <dgm:presLayoutVars>
          <dgm:chMax val="0"/>
          <dgm:chPref val="0"/>
          <dgm:bulletEnabled val="1"/>
        </dgm:presLayoutVars>
      </dgm:prSet>
      <dgm:spPr/>
    </dgm:pt>
    <dgm:pt modelId="{0E9FF5EC-1E69-4379-8228-DA5FABD870E1}" type="pres">
      <dgm:prSet presAssocID="{6DC7EE63-65FE-4AC1-9AB8-474CB64E1EB7}" presName="circ5" presStyleLbl="vennNode1" presStyleIdx="4" presStyleCnt="5"/>
      <dgm:spPr/>
    </dgm:pt>
    <dgm:pt modelId="{77A25A7C-F8C9-4F40-B558-087BD7F639A8}" type="pres">
      <dgm:prSet presAssocID="{6DC7EE63-65FE-4AC1-9AB8-474CB64E1EB7}" presName="circ5Tx" presStyleLbl="revTx" presStyleIdx="0" presStyleCnt="0" custScaleX="56906" custScaleY="47529" custLinFactNeighborX="85564" custLinFactNeighborY="37435">
        <dgm:presLayoutVars>
          <dgm:chMax val="0"/>
          <dgm:chPref val="0"/>
          <dgm:bulletEnabled val="1"/>
        </dgm:presLayoutVars>
      </dgm:prSet>
      <dgm:spPr/>
    </dgm:pt>
  </dgm:ptLst>
  <dgm:cxnLst>
    <dgm:cxn modelId="{DB229119-ECC1-4886-B891-F01BC4CB30DE}" type="presOf" srcId="{1D0BC923-CEF7-40EF-A2C0-2C8F62DF47F5}" destId="{370A9056-F9AE-4E85-B1CF-8DF9F6F19708}" srcOrd="0" destOrd="0" presId="urn:microsoft.com/office/officeart/2005/8/layout/venn1"/>
    <dgm:cxn modelId="{2804785F-9D19-4E55-8C73-3EDD9E495D81}" srcId="{AACA0A79-1E8F-4D5E-8FC1-3B754ABC5E4A}" destId="{1EE56ADB-1373-43A7-AC64-840BFADCBF80}" srcOrd="3" destOrd="0" parTransId="{B3AED4BF-9DC9-4AB7-820D-497E294F107A}" sibTransId="{9343F180-D7C7-4275-A8EC-BE93F2EF428C}"/>
    <dgm:cxn modelId="{6752BB79-EBDC-46D3-93B9-70804B2D9E8E}" type="presOf" srcId="{6DC7EE63-65FE-4AC1-9AB8-474CB64E1EB7}" destId="{77A25A7C-F8C9-4F40-B558-087BD7F639A8}" srcOrd="0" destOrd="0" presId="urn:microsoft.com/office/officeart/2005/8/layout/venn1"/>
    <dgm:cxn modelId="{F637ED7D-D52B-400E-B601-362D3AF7AC4B}" srcId="{AACA0A79-1E8F-4D5E-8FC1-3B754ABC5E4A}" destId="{12003977-193C-4069-BC43-5BFEDF0AE051}" srcOrd="0" destOrd="0" parTransId="{F1E19A19-AB1E-4BFB-A945-62F61B9BEC76}" sibTransId="{3CDAC32D-5F70-49ED-B277-620541644F6B}"/>
    <dgm:cxn modelId="{AF05C4BD-7A85-4E40-90EB-7B00AD4C9DF2}" type="presOf" srcId="{1EE56ADB-1373-43A7-AC64-840BFADCBF80}" destId="{64C24FC3-6909-4BF4-AAD7-107E1FCA6E7A}" srcOrd="0" destOrd="0" presId="urn:microsoft.com/office/officeart/2005/8/layout/venn1"/>
    <dgm:cxn modelId="{D1EF7BC8-2AC7-480D-B5C5-6AEE19FC9653}" type="presOf" srcId="{12003977-193C-4069-BC43-5BFEDF0AE051}" destId="{6FF7B352-1796-4830-82A9-942031A97C5B}" srcOrd="0" destOrd="0" presId="urn:microsoft.com/office/officeart/2005/8/layout/venn1"/>
    <dgm:cxn modelId="{43A37BD4-EE03-4DCA-AD56-DA2B432BF117}" srcId="{AACA0A79-1E8F-4D5E-8FC1-3B754ABC5E4A}" destId="{6DC7EE63-65FE-4AC1-9AB8-474CB64E1EB7}" srcOrd="4" destOrd="0" parTransId="{E2B9EB76-D9CA-4374-B515-179D8FB1E5ED}" sibTransId="{BCDE4534-87F2-4C56-ADD9-0305A5BB9A62}"/>
    <dgm:cxn modelId="{930AA9D9-6BF6-4A4B-B86E-1CE33BC81480}" type="presOf" srcId="{AACA0A79-1E8F-4D5E-8FC1-3B754ABC5E4A}" destId="{FDBBFBE5-FFF1-4533-B36F-29F5AB20DD49}" srcOrd="0" destOrd="0" presId="urn:microsoft.com/office/officeart/2005/8/layout/venn1"/>
    <dgm:cxn modelId="{CC4133EB-9F47-4F96-8263-4C9F1F557DB7}" srcId="{AACA0A79-1E8F-4D5E-8FC1-3B754ABC5E4A}" destId="{D1848CC5-7B40-42D4-B9B7-EA59831713A5}" srcOrd="1" destOrd="0" parTransId="{E619EA64-22DB-4879-97A7-D89845D9514C}" sibTransId="{D0C3FB3F-8D7F-44B9-A753-164AB3A0B85B}"/>
    <dgm:cxn modelId="{BD4EFAF5-91B3-4E85-87B1-AC40A172F41E}" type="presOf" srcId="{D1848CC5-7B40-42D4-B9B7-EA59831713A5}" destId="{65FE43AE-D1F9-4736-9C8E-D448BAA8DBE4}" srcOrd="0" destOrd="0" presId="urn:microsoft.com/office/officeart/2005/8/layout/venn1"/>
    <dgm:cxn modelId="{79CBC5FE-D722-4B51-8324-F77C1918A72F}" srcId="{AACA0A79-1E8F-4D5E-8FC1-3B754ABC5E4A}" destId="{1D0BC923-CEF7-40EF-A2C0-2C8F62DF47F5}" srcOrd="2" destOrd="0" parTransId="{5BC9D157-07A1-4A5F-A031-830AC2F33075}" sibTransId="{1F5FF1A6-FF26-4DF5-BB47-2F0143695758}"/>
    <dgm:cxn modelId="{BEE1F0E0-4253-4B60-8FFE-8BB7E55C2120}" type="presParOf" srcId="{FDBBFBE5-FFF1-4533-B36F-29F5AB20DD49}" destId="{1BCFA383-22D9-4401-92D5-55402F79CC8A}" srcOrd="0" destOrd="0" presId="urn:microsoft.com/office/officeart/2005/8/layout/venn1"/>
    <dgm:cxn modelId="{4F44C5D3-D468-4722-91CE-422E2D811647}" type="presParOf" srcId="{FDBBFBE5-FFF1-4533-B36F-29F5AB20DD49}" destId="{6FF7B352-1796-4830-82A9-942031A97C5B}" srcOrd="1" destOrd="0" presId="urn:microsoft.com/office/officeart/2005/8/layout/venn1"/>
    <dgm:cxn modelId="{B31AA408-A716-427A-A309-715DBFE1CC1E}" type="presParOf" srcId="{FDBBFBE5-FFF1-4533-B36F-29F5AB20DD49}" destId="{A69E2FFC-45F8-4971-ABB9-BC1E3D78EBE1}" srcOrd="2" destOrd="0" presId="urn:microsoft.com/office/officeart/2005/8/layout/venn1"/>
    <dgm:cxn modelId="{46488664-F759-45DF-8C90-E490704FB6C5}" type="presParOf" srcId="{FDBBFBE5-FFF1-4533-B36F-29F5AB20DD49}" destId="{65FE43AE-D1F9-4736-9C8E-D448BAA8DBE4}" srcOrd="3" destOrd="0" presId="urn:microsoft.com/office/officeart/2005/8/layout/venn1"/>
    <dgm:cxn modelId="{FA267310-7F1E-4FD6-9847-08FC2E553481}" type="presParOf" srcId="{FDBBFBE5-FFF1-4533-B36F-29F5AB20DD49}" destId="{1CF68AA6-4A3E-45A9-8F9D-0D3CED2D7D5A}" srcOrd="4" destOrd="0" presId="urn:microsoft.com/office/officeart/2005/8/layout/venn1"/>
    <dgm:cxn modelId="{78715147-7EAD-4DE1-A1F7-9403D47827D3}" type="presParOf" srcId="{FDBBFBE5-FFF1-4533-B36F-29F5AB20DD49}" destId="{370A9056-F9AE-4E85-B1CF-8DF9F6F19708}" srcOrd="5" destOrd="0" presId="urn:microsoft.com/office/officeart/2005/8/layout/venn1"/>
    <dgm:cxn modelId="{88C0A8B0-616C-436A-9F3F-68C00785F963}" type="presParOf" srcId="{FDBBFBE5-FFF1-4533-B36F-29F5AB20DD49}" destId="{A7B77EB1-CEC5-4D37-8981-A8BD09AFB8E0}" srcOrd="6" destOrd="0" presId="urn:microsoft.com/office/officeart/2005/8/layout/venn1"/>
    <dgm:cxn modelId="{07E04B0B-AE83-49A6-9493-3AD15600B8C2}" type="presParOf" srcId="{FDBBFBE5-FFF1-4533-B36F-29F5AB20DD49}" destId="{64C24FC3-6909-4BF4-AAD7-107E1FCA6E7A}" srcOrd="7" destOrd="0" presId="urn:microsoft.com/office/officeart/2005/8/layout/venn1"/>
    <dgm:cxn modelId="{9F714945-D4E6-4454-8810-E48AB0AF87C4}" type="presParOf" srcId="{FDBBFBE5-FFF1-4533-B36F-29F5AB20DD49}" destId="{0E9FF5EC-1E69-4379-8228-DA5FABD870E1}" srcOrd="8" destOrd="0" presId="urn:microsoft.com/office/officeart/2005/8/layout/venn1"/>
    <dgm:cxn modelId="{9C2ECB04-15DA-476B-BDDC-A73DC9011D21}" type="presParOf" srcId="{FDBBFBE5-FFF1-4533-B36F-29F5AB20DD49}" destId="{77A25A7C-F8C9-4F40-B558-087BD7F639A8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938FDB-AB94-49E1-9243-A0BC4599AB97}" type="doc">
      <dgm:prSet loTypeId="urn:microsoft.com/office/officeart/2005/8/layout/venn1" loCatId="relationship" qsTypeId="urn:microsoft.com/office/officeart/2005/8/quickstyle/3d3" qsCatId="3D" csTypeId="urn:microsoft.com/office/officeart/2005/8/colors/colorful4" csCatId="colorful" phldr="1"/>
      <dgm:spPr/>
    </dgm:pt>
    <dgm:pt modelId="{A104AD42-3C67-4C6A-90B9-C4C84932A83A}">
      <dgm:prSet phldrT="[Text]"/>
      <dgm:spPr/>
      <dgm:t>
        <a:bodyPr lIns="1260000" tIns="3276000" anchor="b" anchorCtr="1"/>
        <a:lstStyle/>
        <a:p>
          <a:endParaRPr lang="en-GB" b="1" dirty="0"/>
        </a:p>
      </dgm:t>
    </dgm:pt>
    <dgm:pt modelId="{834BD3DE-53EE-46C2-A64B-B9EA2E4BE637}" type="parTrans" cxnId="{D0F56946-9AE4-4952-827B-80FFCCFA2EEA}">
      <dgm:prSet/>
      <dgm:spPr/>
      <dgm:t>
        <a:bodyPr/>
        <a:lstStyle/>
        <a:p>
          <a:endParaRPr lang="en-GB"/>
        </a:p>
      </dgm:t>
    </dgm:pt>
    <dgm:pt modelId="{45E0C85A-E502-439B-A7F0-D1CB2B89F979}" type="sibTrans" cxnId="{D0F56946-9AE4-4952-827B-80FFCCFA2EEA}">
      <dgm:prSet/>
      <dgm:spPr/>
      <dgm:t>
        <a:bodyPr/>
        <a:lstStyle/>
        <a:p>
          <a:endParaRPr lang="en-GB"/>
        </a:p>
      </dgm:t>
    </dgm:pt>
    <dgm:pt modelId="{BD6F9892-053F-463C-9DA3-E1B9D7031757}">
      <dgm:prSet phldrT="[Text]"/>
      <dgm:spPr/>
      <dgm:t>
        <a:bodyPr vert="horz" bIns="3420000" anchor="t" anchorCtr="1"/>
        <a:lstStyle/>
        <a:p>
          <a:endParaRPr lang="en-GB" b="1" dirty="0"/>
        </a:p>
      </dgm:t>
    </dgm:pt>
    <dgm:pt modelId="{83503A7F-2AC4-47FE-9D8D-6D9E304353CD}" type="parTrans" cxnId="{BC2C5DEB-A9F1-40FE-ABFE-E0EF550CCBAF}">
      <dgm:prSet/>
      <dgm:spPr/>
      <dgm:t>
        <a:bodyPr/>
        <a:lstStyle/>
        <a:p>
          <a:endParaRPr lang="en-GB"/>
        </a:p>
      </dgm:t>
    </dgm:pt>
    <dgm:pt modelId="{DF188DC1-063D-4187-BE21-6B8188DAA50C}" type="sibTrans" cxnId="{BC2C5DEB-A9F1-40FE-ABFE-E0EF550CCBAF}">
      <dgm:prSet/>
      <dgm:spPr/>
      <dgm:t>
        <a:bodyPr/>
        <a:lstStyle/>
        <a:p>
          <a:endParaRPr lang="en-GB"/>
        </a:p>
      </dgm:t>
    </dgm:pt>
    <dgm:pt modelId="{EEB5DD91-C55D-4B33-B2DC-2E8B978564D3}" type="pres">
      <dgm:prSet presAssocID="{C2938FDB-AB94-49E1-9243-A0BC4599AB97}" presName="compositeShape" presStyleCnt="0">
        <dgm:presLayoutVars>
          <dgm:chMax val="7"/>
          <dgm:dir/>
          <dgm:resizeHandles val="exact"/>
        </dgm:presLayoutVars>
      </dgm:prSet>
      <dgm:spPr/>
    </dgm:pt>
    <dgm:pt modelId="{4C2CF021-5F0E-44C2-BE75-1C753711CD5C}" type="pres">
      <dgm:prSet presAssocID="{A104AD42-3C67-4C6A-90B9-C4C84932A83A}" presName="circ1" presStyleLbl="vennNode1" presStyleIdx="0" presStyleCnt="2" custScaleX="141768" custScaleY="80413" custLinFactNeighborX="43151" custLinFactNeighborY="30505"/>
      <dgm:spPr/>
    </dgm:pt>
    <dgm:pt modelId="{CF0C6B15-88FA-43A3-8B1D-329B851A75EC}" type="pres">
      <dgm:prSet presAssocID="{A104AD42-3C67-4C6A-90B9-C4C84932A83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73539C-416D-4ADE-A033-242D243C7B31}" type="pres">
      <dgm:prSet presAssocID="{BD6F9892-053F-463C-9DA3-E1B9D7031757}" presName="circ2" presStyleLbl="vennNode1" presStyleIdx="1" presStyleCnt="2" custScaleX="141768" custScaleY="80413" custLinFactNeighborX="-28960" custLinFactNeighborY="-7707"/>
      <dgm:spPr/>
    </dgm:pt>
    <dgm:pt modelId="{70006505-ECAA-4803-B9D3-0961884DAE23}" type="pres">
      <dgm:prSet presAssocID="{BD6F9892-053F-463C-9DA3-E1B9D703175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9DD215E-1A72-4732-802F-B4C5B8DA23A4}" type="presOf" srcId="{A104AD42-3C67-4C6A-90B9-C4C84932A83A}" destId="{4C2CF021-5F0E-44C2-BE75-1C753711CD5C}" srcOrd="0" destOrd="0" presId="urn:microsoft.com/office/officeart/2005/8/layout/venn1"/>
    <dgm:cxn modelId="{AF4D6360-CFD9-414A-8C5A-F848729B232A}" type="presOf" srcId="{BD6F9892-053F-463C-9DA3-E1B9D7031757}" destId="{70006505-ECAA-4803-B9D3-0961884DAE23}" srcOrd="1" destOrd="0" presId="urn:microsoft.com/office/officeart/2005/8/layout/venn1"/>
    <dgm:cxn modelId="{6965F845-AA55-47A8-965B-347140D82404}" type="presOf" srcId="{BD6F9892-053F-463C-9DA3-E1B9D7031757}" destId="{B073539C-416D-4ADE-A033-242D243C7B31}" srcOrd="0" destOrd="0" presId="urn:microsoft.com/office/officeart/2005/8/layout/venn1"/>
    <dgm:cxn modelId="{D0F56946-9AE4-4952-827B-80FFCCFA2EEA}" srcId="{C2938FDB-AB94-49E1-9243-A0BC4599AB97}" destId="{A104AD42-3C67-4C6A-90B9-C4C84932A83A}" srcOrd="0" destOrd="0" parTransId="{834BD3DE-53EE-46C2-A64B-B9EA2E4BE637}" sibTransId="{45E0C85A-E502-439B-A7F0-D1CB2B89F979}"/>
    <dgm:cxn modelId="{0B910791-0771-435B-A85F-504C68DB2112}" type="presOf" srcId="{C2938FDB-AB94-49E1-9243-A0BC4599AB97}" destId="{EEB5DD91-C55D-4B33-B2DC-2E8B978564D3}" srcOrd="0" destOrd="0" presId="urn:microsoft.com/office/officeart/2005/8/layout/venn1"/>
    <dgm:cxn modelId="{62E53DCB-77B6-408A-A9D0-778BA8AEA94B}" type="presOf" srcId="{A104AD42-3C67-4C6A-90B9-C4C84932A83A}" destId="{CF0C6B15-88FA-43A3-8B1D-329B851A75EC}" srcOrd="1" destOrd="0" presId="urn:microsoft.com/office/officeart/2005/8/layout/venn1"/>
    <dgm:cxn modelId="{BC2C5DEB-A9F1-40FE-ABFE-E0EF550CCBAF}" srcId="{C2938FDB-AB94-49E1-9243-A0BC4599AB97}" destId="{BD6F9892-053F-463C-9DA3-E1B9D7031757}" srcOrd="1" destOrd="0" parTransId="{83503A7F-2AC4-47FE-9D8D-6D9E304353CD}" sibTransId="{DF188DC1-063D-4187-BE21-6B8188DAA50C}"/>
    <dgm:cxn modelId="{7F786739-3723-4FD2-B3AC-0D1473C2EA37}" type="presParOf" srcId="{EEB5DD91-C55D-4B33-B2DC-2E8B978564D3}" destId="{4C2CF021-5F0E-44C2-BE75-1C753711CD5C}" srcOrd="0" destOrd="0" presId="urn:microsoft.com/office/officeart/2005/8/layout/venn1"/>
    <dgm:cxn modelId="{C1AA6AC8-8000-4FB6-96B2-83015C1676D0}" type="presParOf" srcId="{EEB5DD91-C55D-4B33-B2DC-2E8B978564D3}" destId="{CF0C6B15-88FA-43A3-8B1D-329B851A75EC}" srcOrd="1" destOrd="0" presId="urn:microsoft.com/office/officeart/2005/8/layout/venn1"/>
    <dgm:cxn modelId="{26D0CE2D-1251-489A-9C2D-D0D5A3810326}" type="presParOf" srcId="{EEB5DD91-C55D-4B33-B2DC-2E8B978564D3}" destId="{B073539C-416D-4ADE-A033-242D243C7B31}" srcOrd="2" destOrd="0" presId="urn:microsoft.com/office/officeart/2005/8/layout/venn1"/>
    <dgm:cxn modelId="{6868E341-7369-463E-8F68-CE06E60EBCEE}" type="presParOf" srcId="{EEB5DD91-C55D-4B33-B2DC-2E8B978564D3}" destId="{70006505-ECAA-4803-B9D3-0961884DAE2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FA383-22D9-4401-92D5-55402F79CC8A}">
      <dsp:nvSpPr>
        <dsp:cNvPr id="0" name=""/>
        <dsp:cNvSpPr/>
      </dsp:nvSpPr>
      <dsp:spPr>
        <a:xfrm>
          <a:off x="4697879" y="2136990"/>
          <a:ext cx="2718020" cy="271802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6FF7B352-1796-4830-82A9-942031A97C5B}">
      <dsp:nvSpPr>
        <dsp:cNvPr id="0" name=""/>
        <dsp:cNvSpPr/>
      </dsp:nvSpPr>
      <dsp:spPr>
        <a:xfrm>
          <a:off x="5159541" y="2160011"/>
          <a:ext cx="1855547" cy="9977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bg2">
                  <a:lumMod val="25000"/>
                </a:schemeClr>
              </a:solidFill>
              <a:effectLst/>
            </a:rPr>
            <a:t>Biomechanics</a:t>
          </a:r>
          <a:endParaRPr lang="en-GB" sz="2600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>
        <a:off x="5159541" y="2160011"/>
        <a:ext cx="1855547" cy="997740"/>
      </dsp:txXfrm>
    </dsp:sp>
    <dsp:sp modelId="{A69E2FFC-45F8-4971-ABB9-BC1E3D78EBE1}">
      <dsp:nvSpPr>
        <dsp:cNvPr id="0" name=""/>
        <dsp:cNvSpPr/>
      </dsp:nvSpPr>
      <dsp:spPr>
        <a:xfrm>
          <a:off x="5731814" y="2887941"/>
          <a:ext cx="2718020" cy="271802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65FE43AE-D1F9-4736-9C8E-D448BAA8DBE4}">
      <dsp:nvSpPr>
        <dsp:cNvPr id="0" name=""/>
        <dsp:cNvSpPr/>
      </dsp:nvSpPr>
      <dsp:spPr>
        <a:xfrm>
          <a:off x="6835394" y="3621045"/>
          <a:ext cx="1614521" cy="8847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bg2">
                  <a:lumMod val="25000"/>
                </a:schemeClr>
              </a:solidFill>
              <a:effectLst/>
            </a:rPr>
            <a:t>Physiology</a:t>
          </a:r>
          <a:endParaRPr lang="en-GB" sz="2600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>
        <a:off x="6835394" y="3621045"/>
        <a:ext cx="1614521" cy="884706"/>
      </dsp:txXfrm>
    </dsp:sp>
    <dsp:sp modelId="{1CF68AA6-4A3E-45A9-8F9D-0D3CED2D7D5A}">
      <dsp:nvSpPr>
        <dsp:cNvPr id="0" name=""/>
        <dsp:cNvSpPr/>
      </dsp:nvSpPr>
      <dsp:spPr>
        <a:xfrm>
          <a:off x="5337158" y="4104061"/>
          <a:ext cx="2718020" cy="271802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370A9056-F9AE-4E85-B1CF-8DF9F6F19708}">
      <dsp:nvSpPr>
        <dsp:cNvPr id="0" name=""/>
        <dsp:cNvSpPr/>
      </dsp:nvSpPr>
      <dsp:spPr>
        <a:xfrm>
          <a:off x="6781004" y="5519794"/>
          <a:ext cx="956541" cy="8572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bg2">
                  <a:lumMod val="25000"/>
                </a:schemeClr>
              </a:solidFill>
              <a:effectLst/>
            </a:rPr>
            <a:t>HART</a:t>
          </a:r>
          <a:endParaRPr lang="en-GB" sz="2600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>
        <a:off x="6781004" y="5519794"/>
        <a:ext cx="956541" cy="857299"/>
      </dsp:txXfrm>
    </dsp:sp>
    <dsp:sp modelId="{A7B77EB1-CEC5-4D37-8981-A8BD09AFB8E0}">
      <dsp:nvSpPr>
        <dsp:cNvPr id="0" name=""/>
        <dsp:cNvSpPr/>
      </dsp:nvSpPr>
      <dsp:spPr>
        <a:xfrm>
          <a:off x="4058600" y="4104061"/>
          <a:ext cx="2718020" cy="271802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64C24FC3-6909-4BF4-AAD7-107E1FCA6E7A}">
      <dsp:nvSpPr>
        <dsp:cNvPr id="0" name=""/>
        <dsp:cNvSpPr/>
      </dsp:nvSpPr>
      <dsp:spPr>
        <a:xfrm>
          <a:off x="4007994" y="5210554"/>
          <a:ext cx="1772791" cy="14580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bg2">
                  <a:lumMod val="25000"/>
                </a:schemeClr>
              </a:solidFill>
              <a:effectLst/>
            </a:rPr>
            <a:t>Social Science</a:t>
          </a:r>
          <a:endParaRPr lang="en-GB" sz="2600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>
        <a:off x="4007994" y="5210554"/>
        <a:ext cx="1772791" cy="1458074"/>
      </dsp:txXfrm>
    </dsp:sp>
    <dsp:sp modelId="{0E9FF5EC-1E69-4379-8228-DA5FABD870E1}">
      <dsp:nvSpPr>
        <dsp:cNvPr id="0" name=""/>
        <dsp:cNvSpPr/>
      </dsp:nvSpPr>
      <dsp:spPr>
        <a:xfrm>
          <a:off x="3663944" y="2887941"/>
          <a:ext cx="2718020" cy="271802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77A25A7C-F8C9-4F40-B558-087BD7F639A8}">
      <dsp:nvSpPr>
        <dsp:cNvPr id="0" name=""/>
        <dsp:cNvSpPr/>
      </dsp:nvSpPr>
      <dsp:spPr>
        <a:xfrm>
          <a:off x="3648599" y="3591984"/>
          <a:ext cx="1608585" cy="9412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bg2">
                  <a:lumMod val="25000"/>
                </a:schemeClr>
              </a:solidFill>
              <a:effectLst/>
            </a:rPr>
            <a:t>Psychology</a:t>
          </a:r>
          <a:endParaRPr lang="en-GB" sz="2600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>
        <a:off x="3648599" y="3591984"/>
        <a:ext cx="1608585" cy="941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CF021-5F0E-44C2-BE75-1C753711CD5C}">
      <dsp:nvSpPr>
        <dsp:cNvPr id="0" name=""/>
        <dsp:cNvSpPr/>
      </dsp:nvSpPr>
      <dsp:spPr>
        <a:xfrm>
          <a:off x="1127985" y="2695607"/>
          <a:ext cx="6075450" cy="344608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0000" tIns="3276000" rIns="0" bIns="0" numCol="1" spcCol="1270" anchor="b" anchorCtr="1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b="1" kern="1200" dirty="0"/>
        </a:p>
      </dsp:txBody>
      <dsp:txXfrm>
        <a:off x="1976359" y="3101975"/>
        <a:ext cx="3502962" cy="2633353"/>
      </dsp:txXfrm>
    </dsp:sp>
    <dsp:sp modelId="{B073539C-416D-4ADE-A033-242D243C7B31}">
      <dsp:nvSpPr>
        <dsp:cNvPr id="0" name=""/>
        <dsp:cNvSpPr/>
      </dsp:nvSpPr>
      <dsp:spPr>
        <a:xfrm>
          <a:off x="1126317" y="1058036"/>
          <a:ext cx="6075450" cy="3446089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3420000" numCol="1" spcCol="1270" anchor="t" anchorCtr="1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b="1" kern="1200" dirty="0"/>
        </a:p>
      </dsp:txBody>
      <dsp:txXfrm>
        <a:off x="2850431" y="1464404"/>
        <a:ext cx="3502962" cy="2633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5DC9DE5-7261-DB40-9338-5005436756B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1243AEB-552B-034A-B822-4896A1EAC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43AEB-552B-034A-B822-4896A1EAC5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20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998F0-ABCB-5843-B2E4-7C0342B12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B9ADF-257E-43BE-BB32-BA8F0F4BEC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9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B9ADF-257E-43BE-BB32-BA8F0F4BEC2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14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Continue to progress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B9ADF-257E-43BE-BB32-BA8F0F4BEC26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530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43AEB-552B-034A-B822-4896A1EAC5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7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F8FE-E6BA-E542-9F17-98E964B06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9743F-B5B1-2544-ADF8-B0040D04F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E93B3-1B0C-B445-B05D-AA6B930C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DE66C-F730-564F-9BD0-AD030AA2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77B59-62B4-734A-BDB1-DBF4BA99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3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13BE-E77E-1E48-9E3C-898115A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433C5-050D-6343-88DE-1A17083DD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9A1B-EDBB-6F4E-903C-9828F03F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6AF4-1B9E-E148-AC04-DC323C8B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32013-5444-6B4C-BFB1-9C416E3B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8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A51376-6434-584F-88D1-BE0E5289F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925A5-1866-034B-A3CC-4BD1BF5DF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969C-0C96-1840-BEB5-14756854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7B401-23C2-8843-81E2-A30F727B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69EE5-DF1B-EE48-9F8C-64C244CD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0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B45062-A542-FE48-A421-581AD025A8F2}"/>
              </a:ext>
            </a:extLst>
          </p:cNvPr>
          <p:cNvCxnSpPr>
            <a:cxnSpLocks/>
          </p:cNvCxnSpPr>
          <p:nvPr userDrawn="1"/>
        </p:nvCxnSpPr>
        <p:spPr>
          <a:xfrm>
            <a:off x="511048" y="1551010"/>
            <a:ext cx="889489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89F7F3D-0435-624D-BA57-E4A9D2D89E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3301" y="475453"/>
            <a:ext cx="5642700" cy="676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 baseline="0">
                <a:solidFill>
                  <a:schemeClr val="bg1"/>
                </a:solidFill>
                <a:latin typeface="Helvetica 55 Roman" panose="02000503000000020004" pitchFamily="2" charset="0"/>
              </a:defRPr>
            </a:lvl1pPr>
          </a:lstStyle>
          <a:p>
            <a:pPr lvl="0"/>
            <a:r>
              <a:rPr lang="en-US"/>
              <a:t>Click to add Heading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FE2C9B9-D99B-4446-8D0D-B4D3856BEA6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97650" y="474663"/>
            <a:ext cx="5162550" cy="513873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643747D-390B-FD40-8A33-A3A64BB8142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8576" y="1817688"/>
            <a:ext cx="5584825" cy="3795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Helvetica Neue" panose="02000503000000020004" pitchFamily="2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6047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C21EBA57-9B7D-E74D-B153-7E02E75608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6788" y="2303255"/>
            <a:ext cx="10080625" cy="821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chemeClr val="bg1"/>
                </a:solidFill>
                <a:latin typeface="Helvetica 55 Roman" panose="02000503000000020004" pitchFamily="2" charset="0"/>
              </a:defRPr>
            </a:lvl1pPr>
            <a:lvl2pPr>
              <a:defRPr sz="4400" b="1" i="0" baseline="0">
                <a:latin typeface="Helvetica 55 Roman" panose="02000503000000020004" pitchFamily="2" charset="0"/>
              </a:defRPr>
            </a:lvl2pPr>
            <a:lvl3pPr>
              <a:defRPr sz="4400" b="1" i="0" baseline="0">
                <a:latin typeface="Helvetica 55 Roman" panose="02000503000000020004" pitchFamily="2" charset="0"/>
              </a:defRPr>
            </a:lvl3pPr>
            <a:lvl4pPr>
              <a:defRPr sz="4400" b="1" i="0" baseline="0">
                <a:latin typeface="Helvetica 55 Roman" panose="02000503000000020004" pitchFamily="2" charset="0"/>
              </a:defRPr>
            </a:lvl4pPr>
            <a:lvl5pPr>
              <a:defRPr sz="4400" b="1" i="0" baseline="0">
                <a:latin typeface="Helvetica 55 Roman" panose="02000503000000020004" pitchFamily="2" charset="0"/>
              </a:defRPr>
            </a:lvl5pPr>
          </a:lstStyle>
          <a:p>
            <a:pPr lvl="0"/>
            <a:r>
              <a:rPr lang="en-US"/>
              <a:t>Click to add heading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13CB000-F501-D64B-95B0-77B55D9A77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350" y="3172225"/>
            <a:ext cx="10169525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aseline="0">
                <a:solidFill>
                  <a:schemeClr val="bg1"/>
                </a:solidFill>
                <a:latin typeface="Helvetica Neue" panose="02000503000000020004" pitchFamily="2" charset="0"/>
              </a:defRPr>
            </a:lvl1pPr>
          </a:lstStyle>
          <a:p>
            <a:pPr lvl="0"/>
            <a:r>
              <a:rPr lang="en-US" sz="3400" baseline="0"/>
              <a:t>Click to add subheading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2908-0D61-3242-97D1-54245174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E474-D9B5-F044-9CED-9ADD0BE0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8C0C3-3B50-C941-A5C1-C307D843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86E10-829B-2C4C-BC66-E77CB38A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C268D-A78D-E84B-B441-2E3A0473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1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6F1D1-588B-9A45-AA07-BF1D5173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A3D30-5129-A74A-8164-6B7E0EE3F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B2F7A-B8BA-434A-8602-25E7B23A7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FF51-A0FF-8346-9057-0AAF212D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D8B0B-B6C4-B443-8E20-E8163DF1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0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636B-7767-4F42-9BB7-50BC9AF7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E0EB-CFDD-AE4C-B143-74FD2E28D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C41AC-5EA6-7346-BDF2-E784A06CC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A9DF1-984F-BE45-B444-ABCA503F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397C1-78D3-9A40-8BC9-C03236F4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07836-1432-4A4A-8EB8-C31CD039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0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59EAA-6DFD-4D42-91C5-1B0A304B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1CA61-21F2-B942-9AC6-134D544C2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2E586-9078-614A-9866-2D12BE6B4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A24D9C-D154-4F48-AB83-BD71E24CF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DB59E-38E9-CD44-82F1-A3159A4E0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6065C1-C7F8-2743-8A2C-14F24591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1C05B-A1C7-5045-B23B-9CD50587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2AF51-9FD4-E145-85B2-0759A56D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0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B39A-06DF-F748-8E2B-5555D0EB5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8887F-26CB-8F48-9878-9EDB7810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0DF99-D4AD-384D-9F26-FCA508F4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A8FB7-4209-DD49-A969-85577CAB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8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C66E2-06EA-F24D-8D21-5BA149D0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4A272-73F0-CF4F-8CF8-FB929F9E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787C5-6E7D-FF4C-987D-DCC4221F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58BFC-6252-A347-9D26-3D22A4C5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F588C-087C-8144-84D7-B7021AAC3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CD4B8-E0D3-9643-83BF-391DD13ED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2E2DB-9E4C-514A-A8F7-0C18662E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B873E-1219-9940-AF85-8CD82DB6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06641-DE98-734C-A2AB-F0628B90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C0D0D-535B-1046-909C-96927555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904EC-1C98-DC42-A2D3-AAE630D56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E81E9-AC8C-444B-9158-CFA066D8F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D8826-BEB1-2B4A-899A-BB27CB45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8AA20-9A38-074A-889E-9E978801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3A6EF-9F81-5D42-A6BD-748DC355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2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B8BCC-C510-884D-9D7E-7B5F9E6F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4DABF-BE9E-5F44-A04E-8BE3D37C8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3FE89-4547-FF4B-A041-FA482E4A0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99DF-87E9-EB43-97F2-27864B47706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A458E-F8E8-BC43-8015-73E7E7A45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35C4-0BC6-924C-A160-0FBC8D9A0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7643A-0998-8A4E-8AFA-B1A8D3A6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8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flickr.com/photos/gotcredit/46182603214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F0E4-2D31-F949-AEF1-E06ED801B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047" y="3429000"/>
            <a:ext cx="10164791" cy="1084004"/>
          </a:xfrm>
        </p:spPr>
        <p:txBody>
          <a:bodyPr>
            <a:normAutofit fontScale="90000"/>
          </a:bodyPr>
          <a:lstStyle/>
          <a:p>
            <a:r>
              <a:rPr lang="en-US" sz="5500" dirty="0">
                <a:solidFill>
                  <a:schemeClr val="bg1"/>
                </a:solidFill>
                <a:latin typeface="Georgia"/>
                <a:cs typeface="Arial"/>
              </a:rPr>
              <a:t>Research Groups in the School of Sport &amp; Exercise Science</a:t>
            </a:r>
            <a:endParaRPr lang="en-US" sz="2800" i="1" dirty="0">
              <a:solidFill>
                <a:schemeClr val="bg1"/>
              </a:solidFill>
              <a:latin typeface="Georgia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7D06C-113F-324C-B159-E2C9CC2A8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442" y="5375400"/>
            <a:ext cx="9144000" cy="1912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eorgia"/>
                <a:cs typeface="Arial"/>
              </a:rPr>
              <a:t>Dr Hannah Henderson</a:t>
            </a:r>
          </a:p>
          <a:p>
            <a:endParaRPr lang="en-US" dirty="0">
              <a:solidFill>
                <a:schemeClr val="bg1"/>
              </a:solidFill>
              <a:latin typeface="Georgia" panose="0204050205040502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84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AFECC9B-5A06-4CBD-BA1E-5E65FEFF2EDF}"/>
              </a:ext>
            </a:extLst>
          </p:cNvPr>
          <p:cNvGraphicFramePr/>
          <p:nvPr/>
        </p:nvGraphicFramePr>
        <p:xfrm>
          <a:off x="92919" y="-901152"/>
          <a:ext cx="12116748" cy="776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2580FF30-08BC-934B-BE48-47D6B7B806FD}"/>
              </a:ext>
            </a:extLst>
          </p:cNvPr>
          <p:cNvGrpSpPr/>
          <p:nvPr/>
        </p:nvGrpSpPr>
        <p:grpSpPr>
          <a:xfrm>
            <a:off x="-1" y="289482"/>
            <a:ext cx="6577622" cy="748330"/>
            <a:chOff x="-1" y="289481"/>
            <a:chExt cx="6577622" cy="748330"/>
          </a:xfrm>
          <a:solidFill>
            <a:srgbClr val="1A999F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C780023-F8A9-D447-9EF4-101BAEA75359}"/>
                </a:ext>
              </a:extLst>
            </p:cNvPr>
            <p:cNvSpPr/>
            <p:nvPr/>
          </p:nvSpPr>
          <p:spPr>
            <a:xfrm>
              <a:off x="-1" y="289481"/>
              <a:ext cx="6206561" cy="748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FF44AFD-B08A-D740-8459-0C6F67E8F4D2}"/>
                </a:ext>
              </a:extLst>
            </p:cNvPr>
            <p:cNvSpPr/>
            <p:nvPr/>
          </p:nvSpPr>
          <p:spPr>
            <a:xfrm>
              <a:off x="5835499" y="292585"/>
              <a:ext cx="742122" cy="742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CD74CD7-7885-0D49-BF45-9B71137B8480}"/>
              </a:ext>
            </a:extLst>
          </p:cNvPr>
          <p:cNvSpPr txBox="1"/>
          <p:nvPr/>
        </p:nvSpPr>
        <p:spPr>
          <a:xfrm>
            <a:off x="298853" y="309703"/>
            <a:ext cx="650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eorgia" panose="02040502050405020303" pitchFamily="18" charset="0"/>
              </a:rPr>
              <a:t>School groups &amp; themes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D3960F7-8A48-45D1-BFC9-AB33098B9D10}"/>
              </a:ext>
            </a:extLst>
          </p:cNvPr>
          <p:cNvGraphicFramePr/>
          <p:nvPr/>
        </p:nvGraphicFramePr>
        <p:xfrm>
          <a:off x="1952487" y="0"/>
          <a:ext cx="7721600" cy="622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224B02B-6F83-423F-9B04-4E3635B2A46B}"/>
              </a:ext>
            </a:extLst>
          </p:cNvPr>
          <p:cNvSpPr txBox="1"/>
          <p:nvPr/>
        </p:nvSpPr>
        <p:spPr>
          <a:xfrm>
            <a:off x="753227" y="2511641"/>
            <a:ext cx="2323548" cy="543675"/>
          </a:xfrm>
          <a:prstGeom prst="rect">
            <a:avLst/>
          </a:prstGeom>
          <a:solidFill>
            <a:srgbClr val="7EA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933" b="1" dirty="0"/>
              <a:t>Performance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0B4635-767E-491E-8670-5F6C071281F0}"/>
              </a:ext>
            </a:extLst>
          </p:cNvPr>
          <p:cNvSpPr txBox="1"/>
          <p:nvPr/>
        </p:nvSpPr>
        <p:spPr>
          <a:xfrm>
            <a:off x="753227" y="4170701"/>
            <a:ext cx="2323548" cy="543675"/>
          </a:xfrm>
          <a:prstGeom prst="rect">
            <a:avLst/>
          </a:prstGeom>
          <a:solidFill>
            <a:srgbClr val="F4CE58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933" b="1" dirty="0"/>
              <a:t>Wellbeing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040572-E712-482D-9947-4802E82FF5C4}"/>
              </a:ext>
            </a:extLst>
          </p:cNvPr>
          <p:cNvSpPr txBox="1"/>
          <p:nvPr/>
        </p:nvSpPr>
        <p:spPr>
          <a:xfrm>
            <a:off x="9280785" y="2203076"/>
            <a:ext cx="2818296" cy="370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64" indent="-285764">
              <a:buFont typeface="Arial" panose="020B0604020202020204" pitchFamily="34" charset="0"/>
              <a:buChar char="•"/>
            </a:pPr>
            <a:r>
              <a:rPr lang="en-GB" sz="2933" b="1" i="1" dirty="0"/>
              <a:t>Performance …</a:t>
            </a:r>
            <a:r>
              <a:rPr lang="en-GB" sz="2933" dirty="0"/>
              <a:t> to do it better</a:t>
            </a:r>
          </a:p>
          <a:p>
            <a:pPr marL="285764" indent="-285764">
              <a:buFont typeface="Arial" panose="020B0604020202020204" pitchFamily="34" charset="0"/>
              <a:buChar char="•"/>
            </a:pPr>
            <a:endParaRPr lang="en-GB" sz="2933" dirty="0"/>
          </a:p>
          <a:p>
            <a:pPr marL="285764" indent="-285764">
              <a:buFont typeface="Arial" panose="020B0604020202020204" pitchFamily="34" charset="0"/>
              <a:buChar char="•"/>
            </a:pPr>
            <a:endParaRPr lang="en-GB" sz="2933" dirty="0"/>
          </a:p>
          <a:p>
            <a:pPr marL="285764" indent="-285764">
              <a:buFont typeface="Arial" panose="020B0604020202020204" pitchFamily="34" charset="0"/>
              <a:buChar char="•"/>
            </a:pPr>
            <a:r>
              <a:rPr lang="en-GB" sz="2933" b="1" i="1" dirty="0"/>
              <a:t>Wellbeing …</a:t>
            </a:r>
            <a:r>
              <a:rPr lang="en-GB" sz="2933" dirty="0"/>
              <a:t>   to make others feel better</a:t>
            </a:r>
          </a:p>
          <a:p>
            <a:pPr marL="285764" indent="-285764">
              <a:buFont typeface="Arial" panose="020B0604020202020204" pitchFamily="34" charset="0"/>
              <a:buChar char="•"/>
            </a:pPr>
            <a:endParaRPr lang="en-GB" sz="2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preview">
            <a:extLst>
              <a:ext uri="{FF2B5EF4-FFF2-40B4-BE49-F238E27FC236}">
                <a16:creationId xmlns:a16="http://schemas.microsoft.com/office/drawing/2014/main" id="{56C73C06-3FE9-B86A-BC70-A375FDD31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6" y="2590250"/>
            <a:ext cx="1883813" cy="188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preview">
            <a:extLst>
              <a:ext uri="{FF2B5EF4-FFF2-40B4-BE49-F238E27FC236}">
                <a16:creationId xmlns:a16="http://schemas.microsoft.com/office/drawing/2014/main" id="{5ABD413C-2D85-203F-FF48-77FD3DB5F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86" y="2518302"/>
            <a:ext cx="2027711" cy="202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8E775F53-6449-CCFD-9FE1-D3359672A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157" y="2518302"/>
            <a:ext cx="2027711" cy="202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7B7B98-8AF5-0438-E798-D276B3599240}"/>
              </a:ext>
            </a:extLst>
          </p:cNvPr>
          <p:cNvSpPr txBox="1"/>
          <p:nvPr/>
        </p:nvSpPr>
        <p:spPr>
          <a:xfrm>
            <a:off x="951397" y="1277220"/>
            <a:ext cx="28025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BioFeedback Research </a:t>
            </a:r>
          </a:p>
          <a:p>
            <a:pPr algn="ctr"/>
            <a:r>
              <a:rPr lang="en-GB" sz="2000" b="1" dirty="0"/>
              <a:t>Motion Capture Hub</a:t>
            </a:r>
          </a:p>
          <a:p>
            <a:pPr algn="ctr"/>
            <a:r>
              <a:rPr lang="en-GB" sz="2000" dirty="0"/>
              <a:t>Dr Franky Malloy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5E39E5-5FCC-C903-993A-F7CBD332D2D8}"/>
              </a:ext>
            </a:extLst>
          </p:cNvPr>
          <p:cNvSpPr txBox="1"/>
          <p:nvPr/>
        </p:nvSpPr>
        <p:spPr>
          <a:xfrm>
            <a:off x="5248894" y="1272592"/>
            <a:ext cx="2683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Applied Sport &amp; Exercise Physiology</a:t>
            </a:r>
          </a:p>
          <a:p>
            <a:pPr algn="ctr"/>
            <a:r>
              <a:rPr lang="en-GB" sz="2000" dirty="0"/>
              <a:t>Dr Danny Taylor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D8F7AC-EFE8-E94D-5D6E-E76488D4C30C}"/>
              </a:ext>
            </a:extLst>
          </p:cNvPr>
          <p:cNvSpPr txBox="1"/>
          <p:nvPr/>
        </p:nvSpPr>
        <p:spPr>
          <a:xfrm>
            <a:off x="8712146" y="1266811"/>
            <a:ext cx="2802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Social &amp; Cultural Aspects of Sport, Leisure &amp; Education </a:t>
            </a:r>
          </a:p>
          <a:p>
            <a:pPr algn="ctr"/>
            <a:r>
              <a:rPr lang="en-GB" sz="2000" dirty="0"/>
              <a:t>Dr Donna Windard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092FD5A-D270-E1D9-7CD3-BDEC64977A6E}"/>
              </a:ext>
            </a:extLst>
          </p:cNvPr>
          <p:cNvGrpSpPr/>
          <p:nvPr/>
        </p:nvGrpSpPr>
        <p:grpSpPr>
          <a:xfrm>
            <a:off x="-2" y="289482"/>
            <a:ext cx="7376161" cy="748330"/>
            <a:chOff x="-1" y="289481"/>
            <a:chExt cx="6577622" cy="748330"/>
          </a:xfrm>
          <a:solidFill>
            <a:srgbClr val="1A999F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6E17898-15EB-2DE0-0C54-8CB5FAEBFBF7}"/>
                </a:ext>
              </a:extLst>
            </p:cNvPr>
            <p:cNvSpPr/>
            <p:nvPr/>
          </p:nvSpPr>
          <p:spPr>
            <a:xfrm>
              <a:off x="-1" y="289481"/>
              <a:ext cx="6206561" cy="748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539E63-956D-AAA2-AAC1-D4AED37D6743}"/>
                </a:ext>
              </a:extLst>
            </p:cNvPr>
            <p:cNvSpPr/>
            <p:nvPr/>
          </p:nvSpPr>
          <p:spPr>
            <a:xfrm>
              <a:off x="5835499" y="292585"/>
              <a:ext cx="742122" cy="742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0757" y="339914"/>
            <a:ext cx="8723183" cy="8853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4000" b="0" dirty="0">
                <a:latin typeface="Georgia"/>
                <a:cs typeface="Arial"/>
              </a:rPr>
              <a:t>Performance Research Group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21EEB5-96CF-8702-1165-35108546DB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761628" y="2518302"/>
            <a:ext cx="2703615" cy="20277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408C5C-C0CD-CA44-919F-9B8654E49871}"/>
              </a:ext>
            </a:extLst>
          </p:cNvPr>
          <p:cNvSpPr txBox="1"/>
          <p:nvPr/>
        </p:nvSpPr>
        <p:spPr>
          <a:xfrm>
            <a:off x="8592211" y="4655127"/>
            <a:ext cx="3042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Pedagogical research in coaching, school P.E., FE &amp; 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Social &amp; cultural – emphasis on inequalities &amp; social justice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E113D8-D30A-92B6-7A0F-B50114DDEFBA}"/>
              </a:ext>
            </a:extLst>
          </p:cNvPr>
          <p:cNvSpPr txBox="1"/>
          <p:nvPr/>
        </p:nvSpPr>
        <p:spPr>
          <a:xfrm>
            <a:off x="5229102" y="4655127"/>
            <a:ext cx="27036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Breathing mechanics &amp; respiratory fatigue in swimming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National level basketballer profiling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0C8524-979F-2880-F84E-2396E1168CA1}"/>
              </a:ext>
            </a:extLst>
          </p:cNvPr>
          <p:cNvSpPr txBox="1"/>
          <p:nvPr/>
        </p:nvSpPr>
        <p:spPr>
          <a:xfrm>
            <a:off x="1149927" y="4655127"/>
            <a:ext cx="280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Trampoline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Police officer body vests</a:t>
            </a:r>
          </a:p>
        </p:txBody>
      </p:sp>
    </p:spTree>
    <p:extLst>
      <p:ext uri="{BB962C8B-B14F-4D97-AF65-F5344CB8AC3E}">
        <p14:creationId xmlns:p14="http://schemas.microsoft.com/office/powerpoint/2010/main" val="67392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F06C0AA4-0922-2077-F5D6-423D3109F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57" y="2492054"/>
            <a:ext cx="2378030" cy="237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8E4B46-6A64-1C53-D4D4-8216717A0565}"/>
              </a:ext>
            </a:extLst>
          </p:cNvPr>
          <p:cNvSpPr txBox="1"/>
          <p:nvPr/>
        </p:nvSpPr>
        <p:spPr>
          <a:xfrm>
            <a:off x="7410199" y="1356484"/>
            <a:ext cx="25769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Lincoln Sport &amp; Exercise Psychology</a:t>
            </a:r>
          </a:p>
          <a:p>
            <a:pPr algn="ctr"/>
            <a:r>
              <a:rPr lang="en-GB" sz="2000" dirty="0"/>
              <a:t>Dr Trish Jackman</a:t>
            </a:r>
          </a:p>
        </p:txBody>
      </p:sp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A0BD7093-8DC9-3319-95C2-F0C019825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71" y="2800023"/>
            <a:ext cx="4191990" cy="147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6BBDCB6-8588-A361-5BDD-799F75D40CC8}"/>
              </a:ext>
            </a:extLst>
          </p:cNvPr>
          <p:cNvSpPr txBox="1"/>
          <p:nvPr/>
        </p:nvSpPr>
        <p:spPr>
          <a:xfrm>
            <a:off x="1698171" y="1510372"/>
            <a:ext cx="4191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Health Advancement Research Team</a:t>
            </a:r>
          </a:p>
          <a:p>
            <a:pPr algn="ctr"/>
            <a:r>
              <a:rPr lang="en-GB" sz="2000" dirty="0"/>
              <a:t>Dr Hannah Henderson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83ABA91-4E98-7263-705C-1CEA885D156E}"/>
              </a:ext>
            </a:extLst>
          </p:cNvPr>
          <p:cNvGrpSpPr/>
          <p:nvPr/>
        </p:nvGrpSpPr>
        <p:grpSpPr>
          <a:xfrm>
            <a:off x="-1" y="289482"/>
            <a:ext cx="6960052" cy="748330"/>
            <a:chOff x="-1" y="289481"/>
            <a:chExt cx="6577622" cy="748330"/>
          </a:xfrm>
          <a:solidFill>
            <a:srgbClr val="1A999F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4B2C2B1-7B73-FD55-F4FC-07228E4DFA0F}"/>
                </a:ext>
              </a:extLst>
            </p:cNvPr>
            <p:cNvSpPr/>
            <p:nvPr/>
          </p:nvSpPr>
          <p:spPr>
            <a:xfrm>
              <a:off x="-1" y="289481"/>
              <a:ext cx="6206561" cy="748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BFAE14-BC1F-C3FE-65BF-920C0FB09221}"/>
                </a:ext>
              </a:extLst>
            </p:cNvPr>
            <p:cNvSpPr/>
            <p:nvPr/>
          </p:nvSpPr>
          <p:spPr>
            <a:xfrm>
              <a:off x="5835499" y="292585"/>
              <a:ext cx="742122" cy="742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8471" y="351227"/>
            <a:ext cx="8550201" cy="8853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4000" b="0" dirty="0">
                <a:latin typeface="Georgia"/>
                <a:cs typeface="Arial"/>
              </a:rPr>
              <a:t>Wellbeing Research Group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E7EB85-3A32-2FFF-4D16-60338AD45BFC}"/>
              </a:ext>
            </a:extLst>
          </p:cNvPr>
          <p:cNvSpPr txBox="1"/>
          <p:nvPr/>
        </p:nvSpPr>
        <p:spPr>
          <a:xfrm>
            <a:off x="1870364" y="5013005"/>
            <a:ext cx="38515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Physical activity through the life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Development &amp; evaluation of interventions for health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Workplace wellbeing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375885-4D46-5E69-231C-B4C7617FDB6C}"/>
              </a:ext>
            </a:extLst>
          </p:cNvPr>
          <p:cNvSpPr txBox="1"/>
          <p:nvPr/>
        </p:nvSpPr>
        <p:spPr>
          <a:xfrm>
            <a:off x="6899564" y="5014946"/>
            <a:ext cx="3422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Goal setting in physical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Psycho-social experiences of physical activity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Mental health literacy/ stigma reduction</a:t>
            </a:r>
          </a:p>
        </p:txBody>
      </p:sp>
    </p:spTree>
    <p:extLst>
      <p:ext uri="{BB962C8B-B14F-4D97-AF65-F5344CB8AC3E}">
        <p14:creationId xmlns:p14="http://schemas.microsoft.com/office/powerpoint/2010/main" val="249031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7D8D253C-3C1B-5751-BB9E-D9066A35CA7B}"/>
              </a:ext>
            </a:extLst>
          </p:cNvPr>
          <p:cNvSpPr/>
          <p:nvPr/>
        </p:nvSpPr>
        <p:spPr>
          <a:xfrm>
            <a:off x="9293766" y="2419161"/>
            <a:ext cx="1985308" cy="1985308"/>
          </a:xfrm>
          <a:prstGeom prst="ellipse">
            <a:avLst/>
          </a:prstGeom>
          <a:solidFill>
            <a:srgbClr val="1A999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53F31C-5079-7049-AB0D-FC9B43EBC846}"/>
              </a:ext>
            </a:extLst>
          </p:cNvPr>
          <p:cNvGrpSpPr/>
          <p:nvPr/>
        </p:nvGrpSpPr>
        <p:grpSpPr>
          <a:xfrm>
            <a:off x="793924" y="2436346"/>
            <a:ext cx="1985308" cy="1985308"/>
            <a:chOff x="5566992" y="45891"/>
            <a:chExt cx="1810320" cy="1810320"/>
          </a:xfrm>
          <a:solidFill>
            <a:srgbClr val="1A999F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781A54D-8DB2-564A-BDCE-031E52801F18}"/>
                </a:ext>
              </a:extLst>
            </p:cNvPr>
            <p:cNvSpPr/>
            <p:nvPr/>
          </p:nvSpPr>
          <p:spPr>
            <a:xfrm>
              <a:off x="5566992" y="45891"/>
              <a:ext cx="1810320" cy="1810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61F411AD-0B2F-3740-A773-F48A62DD6177}"/>
                </a:ext>
              </a:extLst>
            </p:cNvPr>
            <p:cNvSpPr txBox="1"/>
            <p:nvPr/>
          </p:nvSpPr>
          <p:spPr>
            <a:xfrm>
              <a:off x="5825498" y="422450"/>
              <a:ext cx="1280090" cy="102586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Helvetica"/>
                </a:rPr>
                <a:t>Group structure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07210B-AC8C-F144-BD85-924AD85A5F19}"/>
              </a:ext>
            </a:extLst>
          </p:cNvPr>
          <p:cNvGrpSpPr/>
          <p:nvPr/>
        </p:nvGrpSpPr>
        <p:grpSpPr>
          <a:xfrm>
            <a:off x="6471714" y="2436346"/>
            <a:ext cx="4526862" cy="1985308"/>
            <a:chOff x="5566992" y="45891"/>
            <a:chExt cx="4127858" cy="1810320"/>
          </a:xfrm>
          <a:solidFill>
            <a:srgbClr val="1A999F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ABD8252-A966-7042-BA88-7228F697D4FC}"/>
                </a:ext>
              </a:extLst>
            </p:cNvPr>
            <p:cNvSpPr/>
            <p:nvPr/>
          </p:nvSpPr>
          <p:spPr>
            <a:xfrm>
              <a:off x="5566992" y="45891"/>
              <a:ext cx="1810320" cy="181032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4">
              <a:extLst>
                <a:ext uri="{FF2B5EF4-FFF2-40B4-BE49-F238E27FC236}">
                  <a16:creationId xmlns:a16="http://schemas.microsoft.com/office/drawing/2014/main" id="{97F53651-27A8-1644-9E96-ADD17176D90C}"/>
                </a:ext>
              </a:extLst>
            </p:cNvPr>
            <p:cNvSpPr txBox="1"/>
            <p:nvPr/>
          </p:nvSpPr>
          <p:spPr>
            <a:xfrm>
              <a:off x="8396079" y="438121"/>
              <a:ext cx="1298771" cy="10258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Helvetica"/>
                </a:rPr>
                <a:t>Develop ECRs</a:t>
              </a:r>
            </a:p>
          </p:txBody>
        </p:sp>
      </p:grpSp>
      <p:sp>
        <p:nvSpPr>
          <p:cNvPr id="7" name="Oval 4">
            <a:extLst>
              <a:ext uri="{FF2B5EF4-FFF2-40B4-BE49-F238E27FC236}">
                <a16:creationId xmlns:a16="http://schemas.microsoft.com/office/drawing/2014/main" id="{91B47C6F-A5E7-5878-6648-C40B697F592A}"/>
              </a:ext>
            </a:extLst>
          </p:cNvPr>
          <p:cNvSpPr txBox="1"/>
          <p:nvPr/>
        </p:nvSpPr>
        <p:spPr>
          <a:xfrm>
            <a:off x="6655137" y="2875627"/>
            <a:ext cx="1618461" cy="1038005"/>
          </a:xfrm>
          <a:prstGeom prst="rect">
            <a:avLst/>
          </a:prstGeom>
          <a:solidFill>
            <a:srgbClr val="1A999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white"/>
                </a:solidFill>
                <a:latin typeface="Helvetica"/>
                <a:cs typeface="Helvetica"/>
              </a:rPr>
              <a:t>Funding &amp; collaboration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BD77E4-FFF2-C959-DD38-A6E7C98A006E}"/>
              </a:ext>
            </a:extLst>
          </p:cNvPr>
          <p:cNvGrpSpPr/>
          <p:nvPr/>
        </p:nvGrpSpPr>
        <p:grpSpPr>
          <a:xfrm>
            <a:off x="3649662" y="2419161"/>
            <a:ext cx="1985308" cy="1985308"/>
            <a:chOff x="5566992" y="45891"/>
            <a:chExt cx="1810320" cy="1810320"/>
          </a:xfrm>
          <a:solidFill>
            <a:srgbClr val="1A999F"/>
          </a:solidFill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0541C54-A855-622E-58EC-11B0E760C5C1}"/>
                </a:ext>
              </a:extLst>
            </p:cNvPr>
            <p:cNvSpPr/>
            <p:nvPr/>
          </p:nvSpPr>
          <p:spPr>
            <a:xfrm>
              <a:off x="5566992" y="45891"/>
              <a:ext cx="1810320" cy="1810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29C0FBF7-5D74-FC97-D406-C8AC20830AE2}"/>
                </a:ext>
              </a:extLst>
            </p:cNvPr>
            <p:cNvSpPr txBox="1"/>
            <p:nvPr/>
          </p:nvSpPr>
          <p:spPr>
            <a:xfrm>
              <a:off x="5787405" y="422450"/>
              <a:ext cx="1369495" cy="102586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Helvetica"/>
                </a:rPr>
                <a:t>Approach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B95231-AEC1-D441-1622-120728CDE2D9}"/>
              </a:ext>
            </a:extLst>
          </p:cNvPr>
          <p:cNvGrpSpPr/>
          <p:nvPr/>
        </p:nvGrpSpPr>
        <p:grpSpPr>
          <a:xfrm>
            <a:off x="0" y="327524"/>
            <a:ext cx="7376161" cy="748330"/>
            <a:chOff x="-1" y="289481"/>
            <a:chExt cx="6577622" cy="748330"/>
          </a:xfrm>
          <a:solidFill>
            <a:srgbClr val="1A999F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312AD94-77B9-6C7A-C4CB-AD49710D892C}"/>
                </a:ext>
              </a:extLst>
            </p:cNvPr>
            <p:cNvSpPr/>
            <p:nvPr/>
          </p:nvSpPr>
          <p:spPr>
            <a:xfrm>
              <a:off x="-1" y="289481"/>
              <a:ext cx="6206561" cy="748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F178C6C-BA5F-0AFB-6CF3-F3D67E0E6BA3}"/>
                </a:ext>
              </a:extLst>
            </p:cNvPr>
            <p:cNvSpPr/>
            <p:nvPr/>
          </p:nvSpPr>
          <p:spPr>
            <a:xfrm>
              <a:off x="5835499" y="292585"/>
              <a:ext cx="742122" cy="742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0960" y="342602"/>
            <a:ext cx="8550201" cy="8853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5000" b="0" dirty="0">
                <a:latin typeface="Georgia"/>
                <a:cs typeface="Arial"/>
              </a:rPr>
              <a:t>Future directions…</a:t>
            </a:r>
          </a:p>
        </p:txBody>
      </p:sp>
    </p:spTree>
    <p:extLst>
      <p:ext uri="{BB962C8B-B14F-4D97-AF65-F5344CB8AC3E}">
        <p14:creationId xmlns:p14="http://schemas.microsoft.com/office/powerpoint/2010/main" val="127623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F0E4-2D31-F949-AEF1-E06ED801B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047" y="3016926"/>
            <a:ext cx="10164791" cy="1084004"/>
          </a:xfrm>
        </p:spPr>
        <p:txBody>
          <a:bodyPr>
            <a:normAutofit fontScale="90000"/>
          </a:bodyPr>
          <a:lstStyle/>
          <a:p>
            <a:r>
              <a:rPr lang="en-US" sz="5500" dirty="0">
                <a:solidFill>
                  <a:schemeClr val="bg1"/>
                </a:solidFill>
                <a:latin typeface="Georgia"/>
                <a:cs typeface="Arial"/>
              </a:rPr>
              <a:t>Thanks for listening </a:t>
            </a:r>
            <a:br>
              <a:rPr lang="en-US" sz="5500" dirty="0">
                <a:solidFill>
                  <a:schemeClr val="bg1"/>
                </a:solidFill>
                <a:latin typeface="Georgia"/>
                <a:cs typeface="Arial"/>
              </a:rPr>
            </a:br>
            <a:endParaRPr lang="en-US" sz="2800" i="1" dirty="0">
              <a:solidFill>
                <a:schemeClr val="bg1"/>
              </a:solidFill>
              <a:latin typeface="Georgia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7D06C-113F-324C-B159-E2C9CC2A8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217" y="4712610"/>
            <a:ext cx="9144000" cy="191211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  <a:latin typeface="Georgia"/>
                <a:cs typeface="Arial"/>
              </a:rPr>
              <a:t>@HART_UoL</a:t>
            </a:r>
          </a:p>
          <a:p>
            <a:r>
              <a:rPr lang="en-US" sz="2000" dirty="0">
                <a:solidFill>
                  <a:schemeClr val="bg1"/>
                </a:solidFill>
                <a:latin typeface="Georgia"/>
                <a:cs typeface="Arial"/>
              </a:rPr>
              <a:t>@LincsSpExPsych</a:t>
            </a:r>
          </a:p>
          <a:p>
            <a:r>
              <a:rPr lang="en-US" sz="2000" dirty="0">
                <a:solidFill>
                  <a:schemeClr val="bg1"/>
                </a:solidFill>
                <a:latin typeface="Georgia"/>
                <a:cs typeface="Arial"/>
              </a:rPr>
              <a:t>@LincsBiomech</a:t>
            </a:r>
          </a:p>
          <a:p>
            <a:r>
              <a:rPr lang="en-US" sz="2000" dirty="0">
                <a:solidFill>
                  <a:schemeClr val="bg1"/>
                </a:solidFill>
                <a:latin typeface="Georgia"/>
                <a:cs typeface="Arial"/>
              </a:rPr>
              <a:t>@MoCapHub</a:t>
            </a:r>
          </a:p>
          <a:p>
            <a:r>
              <a:rPr lang="en-US" sz="2000" dirty="0">
                <a:solidFill>
                  <a:schemeClr val="bg1"/>
                </a:solidFill>
                <a:latin typeface="Georgia"/>
                <a:cs typeface="Arial"/>
              </a:rPr>
              <a:t>@ASEP_Lincoln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916525-3B85-65F5-6D4E-789437BD7A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68" y="3943876"/>
            <a:ext cx="801098" cy="80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6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197</Words>
  <Application>Microsoft Office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Helvetica</vt:lpstr>
      <vt:lpstr>Helvetica 55 Roman</vt:lpstr>
      <vt:lpstr>Helvetica Neue</vt:lpstr>
      <vt:lpstr>Office Theme</vt:lpstr>
      <vt:lpstr>Research Groups in the School of Sport &amp; Exercise Science</vt:lpstr>
      <vt:lpstr>PowerPoint Presentation</vt:lpstr>
      <vt:lpstr>PowerPoint Presentation</vt:lpstr>
      <vt:lpstr>PowerPoint Presentation</vt:lpstr>
      <vt:lpstr>PowerPoint Presentation</vt:lpstr>
      <vt:lpstr>Thanks for listening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Charlton</dc:creator>
  <cp:lastModifiedBy>Hannah Henderson</cp:lastModifiedBy>
  <cp:revision>947</cp:revision>
  <cp:lastPrinted>2022-06-29T20:21:25Z</cp:lastPrinted>
  <dcterms:created xsi:type="dcterms:W3CDTF">2020-11-04T15:08:33Z</dcterms:created>
  <dcterms:modified xsi:type="dcterms:W3CDTF">2022-07-19T11:57:33Z</dcterms:modified>
</cp:coreProperties>
</file>